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2" r:id="rId1"/>
  </p:sldMasterIdLst>
  <p:notesMasterIdLst>
    <p:notesMasterId r:id="rId44"/>
  </p:notesMasterIdLst>
  <p:handoutMasterIdLst>
    <p:handoutMasterId r:id="rId45"/>
  </p:handoutMasterIdLst>
  <p:sldIdLst>
    <p:sldId id="547" r:id="rId2"/>
    <p:sldId id="570" r:id="rId3"/>
    <p:sldId id="551" r:id="rId4"/>
    <p:sldId id="484" r:id="rId5"/>
    <p:sldId id="549" r:id="rId6"/>
    <p:sldId id="566" r:id="rId7"/>
    <p:sldId id="579" r:id="rId8"/>
    <p:sldId id="569" r:id="rId9"/>
    <p:sldId id="557" r:id="rId10"/>
    <p:sldId id="563" r:id="rId11"/>
    <p:sldId id="591" r:id="rId12"/>
    <p:sldId id="586" r:id="rId13"/>
    <p:sldId id="571" r:id="rId14"/>
    <p:sldId id="587" r:id="rId15"/>
    <p:sldId id="588" r:id="rId16"/>
    <p:sldId id="589" r:id="rId17"/>
    <p:sldId id="590" r:id="rId18"/>
    <p:sldId id="560" r:id="rId19"/>
    <p:sldId id="576" r:id="rId20"/>
    <p:sldId id="577" r:id="rId21"/>
    <p:sldId id="580" r:id="rId22"/>
    <p:sldId id="583" r:id="rId23"/>
    <p:sldId id="584" r:id="rId24"/>
    <p:sldId id="585" r:id="rId25"/>
    <p:sldId id="582" r:id="rId26"/>
    <p:sldId id="581" r:id="rId27"/>
    <p:sldId id="578" r:id="rId28"/>
    <p:sldId id="545" r:id="rId29"/>
    <p:sldId id="592" r:id="rId30"/>
    <p:sldId id="555" r:id="rId31"/>
    <p:sldId id="554" r:id="rId32"/>
    <p:sldId id="595" r:id="rId33"/>
    <p:sldId id="596" r:id="rId34"/>
    <p:sldId id="546" r:id="rId35"/>
    <p:sldId id="594" r:id="rId36"/>
    <p:sldId id="556" r:id="rId37"/>
    <p:sldId id="593" r:id="rId38"/>
    <p:sldId id="298" r:id="rId39"/>
    <p:sldId id="561" r:id="rId40"/>
    <p:sldId id="567" r:id="rId41"/>
    <p:sldId id="562" r:id="rId42"/>
    <p:sldId id="559" r:id="rId43"/>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47"/>
            <p14:sldId id="570"/>
            <p14:sldId id="551"/>
            <p14:sldId id="484"/>
            <p14:sldId id="549"/>
            <p14:sldId id="566"/>
            <p14:sldId id="579"/>
            <p14:sldId id="569"/>
            <p14:sldId id="557"/>
            <p14:sldId id="563"/>
            <p14:sldId id="591"/>
            <p14:sldId id="586"/>
            <p14:sldId id="571"/>
            <p14:sldId id="587"/>
            <p14:sldId id="588"/>
            <p14:sldId id="589"/>
            <p14:sldId id="590"/>
            <p14:sldId id="560"/>
            <p14:sldId id="576"/>
            <p14:sldId id="577"/>
            <p14:sldId id="580"/>
            <p14:sldId id="583"/>
            <p14:sldId id="584"/>
            <p14:sldId id="585"/>
            <p14:sldId id="582"/>
            <p14:sldId id="581"/>
            <p14:sldId id="578"/>
            <p14:sldId id="545"/>
            <p14:sldId id="592"/>
            <p14:sldId id="555"/>
            <p14:sldId id="554"/>
            <p14:sldId id="595"/>
            <p14:sldId id="596"/>
            <p14:sldId id="546"/>
            <p14:sldId id="594"/>
            <p14:sldId id="556"/>
            <p14:sldId id="593"/>
            <p14:sldId id="298"/>
            <p14:sldId id="561"/>
            <p14:sldId id="567"/>
            <p14:sldId id="562"/>
            <p14:sldId id="55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FF00"/>
    <a:srgbClr val="800080"/>
    <a:srgbClr val="0000FF"/>
    <a:srgbClr val="FF0000"/>
    <a:srgbClr val="0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01" autoAdjust="0"/>
    <p:restoredTop sz="97161" autoAdjust="0"/>
  </p:normalViewPr>
  <p:slideViewPr>
    <p:cSldViewPr>
      <p:cViewPr varScale="1">
        <p:scale>
          <a:sx n="161" d="100"/>
          <a:sy n="161" d="100"/>
        </p:scale>
        <p:origin x="-664" y="20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7/2/24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a:t>Bugs are inevitable</a:t>
            </a:r>
          </a:p>
        </p:txBody>
      </p:sp>
      <p:sp>
        <p:nvSpPr>
          <p:cNvPr id="4" name="Slide Number Placeholder 3"/>
          <p:cNvSpPr>
            <a:spLocks noGrp="1"/>
          </p:cNvSpPr>
          <p:nvPr>
            <p:ph type="sldNum" sz="quarter" idx="10"/>
          </p:nvPr>
        </p:nvSpPr>
        <p:spPr/>
        <p:txBody>
          <a:bodyPr/>
          <a:lstStyle/>
          <a:p>
            <a:fld id="{99B30722-7DAA-4E93-8206-71F83E275281}" type="slidenum">
              <a:rPr lang="en-US" smtClean="0"/>
              <a:pPr/>
              <a:t>4</a:t>
            </a:fld>
            <a:endParaRPr lang="en-US"/>
          </a:p>
        </p:txBody>
      </p:sp>
    </p:spTree>
    <p:extLst>
      <p:ext uri="{BB962C8B-B14F-4D97-AF65-F5344CB8AC3E}">
        <p14:creationId xmlns:p14="http://schemas.microsoft.com/office/powerpoint/2010/main" val="38261228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7</a:t>
            </a:fld>
            <a:endParaRPr lang="en-US"/>
          </a:p>
        </p:txBody>
      </p:sp>
    </p:spTree>
    <p:extLst>
      <p:ext uri="{BB962C8B-B14F-4D97-AF65-F5344CB8AC3E}">
        <p14:creationId xmlns:p14="http://schemas.microsoft.com/office/powerpoint/2010/main" val="3410454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8E0D4-3906-5E84-9A66-DB37BEBD61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C777B22A-8A05-AD52-8CD6-5F2450701F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694885C7-A8EA-280C-CFBA-89A4A205E2F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47C72EE-FDE1-C1F3-4957-207508BA3B3E}"/>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67DDE409-FF3D-5A1F-DCB8-2A1521C622F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87426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7998-4DFB-949C-9946-44ABA06DA356}"/>
              </a:ext>
            </a:extLst>
          </p:cNvPr>
          <p:cNvSpPr>
            <a:spLocks noGrp="1"/>
          </p:cNvSpPr>
          <p:nvPr>
            <p:ph type="title"/>
          </p:nvPr>
        </p:nvSpPr>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90AF8318-8086-2300-EBA3-6BD9655BE5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61543218-1C1C-8ECD-A72E-EED3A3D75E02}"/>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6338D7D-503F-65D1-2659-739E6A188D81}"/>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7739E4B-F73D-F0A8-9E9B-E60A9F31EDDB}"/>
              </a:ext>
            </a:extLst>
          </p:cNvPr>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46532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320345-524B-8751-BCE7-58AFCFD2B7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1847C1A7-E700-E428-197C-BDCDADD7C3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E40B8320-916C-734C-F2BE-F0C29D85548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D6AD22D-995A-2177-AEFB-2B97C7188C4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A7E489E-1D46-1DD9-1A3C-47EC27CC722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2708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3B289-AB40-9846-F843-B96332043E98}"/>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7A32DB23-192C-438B-D8F3-D8A1D25927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6B6A9C4-05FD-10D3-FE4B-76DC2AFFDAC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606A97E-49EC-5507-F31A-8468F501929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6260223-066B-A525-B45F-4A4427D4F4C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73253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91EF-8D9D-352A-F2A6-BD2861237B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D4076055-D9A9-9CE9-1AA6-7B4562B1A7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27972-6FA4-CF11-473A-DD997E31BDCD}"/>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8A8CE54-DDB9-AF26-27D0-3987F176487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87F0F92-78DB-2A78-9A43-9F2F501A3448}"/>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9062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6131E-9D33-D5F2-A451-A9FAA49A46A2}"/>
              </a:ext>
            </a:extLst>
          </p:cNvPr>
          <p:cNvSpPr>
            <a:spLocks noGrp="1"/>
          </p:cNvSpPr>
          <p:nvPr>
            <p:ph type="title"/>
          </p:nvPr>
        </p:nvSpPr>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E0D2941E-A496-3834-EA97-689CF2086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B30604C0-AB24-E0A9-4DDF-255BC4244A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59A237F5-1F8D-43F2-27CB-3E0D305071F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84262D06-9CA1-5B96-505F-4EC2B7478141}"/>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B9E361F3-6C74-C343-9F66-2607C7CD6210}"/>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073330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2A5BB-68A9-92ED-B0E4-AD639F117ECF}"/>
              </a:ext>
            </a:extLst>
          </p:cNvPr>
          <p:cNvSpPr>
            <a:spLocks noGrp="1"/>
          </p:cNvSpPr>
          <p:nvPr>
            <p:ph type="title"/>
          </p:nvPr>
        </p:nvSpPr>
        <p:spPr>
          <a:xfrm>
            <a:off x="839788" y="365125"/>
            <a:ext cx="10515600" cy="1325563"/>
          </a:xfr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00859D9A-BCC6-4F00-12E7-FC7B98169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0AE4DE-A60C-1E47-B575-073B1493F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3FC32752-23D6-3CDD-042B-A0DA0A60B9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4EF0C3-AE4A-AC37-F13D-6EA3B422D6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904ED2CC-8C47-56B3-0219-30A82DB48EAB}"/>
              </a:ext>
            </a:extLst>
          </p:cNvPr>
          <p:cNvSpPr>
            <a:spLocks noGrp="1"/>
          </p:cNvSpPr>
          <p:nvPr>
            <p:ph type="dt" sz="half" idx="10"/>
          </p:nvPr>
        </p:nvSpPr>
        <p:spPr/>
        <p:txBody>
          <a:bodyPr/>
          <a:lstStyle/>
          <a:p>
            <a:r>
              <a:rPr lang="de-CH"/>
              <a:t>July 2024, CC BY-SA 4.0</a:t>
            </a:r>
            <a:endParaRPr lang="en-US"/>
          </a:p>
        </p:txBody>
      </p:sp>
      <p:sp>
        <p:nvSpPr>
          <p:cNvPr id="8" name="Footer Placeholder 7">
            <a:extLst>
              <a:ext uri="{FF2B5EF4-FFF2-40B4-BE49-F238E27FC236}">
                <a16:creationId xmlns:a16="http://schemas.microsoft.com/office/drawing/2014/main" id="{F6E62C63-AE32-D166-FDFA-942C7FAB4E9D}"/>
              </a:ext>
            </a:extLst>
          </p:cNvPr>
          <p:cNvSpPr>
            <a:spLocks noGrp="1"/>
          </p:cNvSpPr>
          <p:nvPr>
            <p:ph type="ftr" sz="quarter" idx="11"/>
          </p:nvPr>
        </p:nvSpPr>
        <p:spPr/>
        <p:txBody>
          <a:bodyPr/>
          <a:lstStyle/>
          <a:p>
            <a:r>
              <a:rPr lang="en-US"/>
              <a:t>Data, v1.0</a:t>
            </a:r>
          </a:p>
        </p:txBody>
      </p:sp>
      <p:sp>
        <p:nvSpPr>
          <p:cNvPr id="9" name="Slide Number Placeholder 8">
            <a:extLst>
              <a:ext uri="{FF2B5EF4-FFF2-40B4-BE49-F238E27FC236}">
                <a16:creationId xmlns:a16="http://schemas.microsoft.com/office/drawing/2014/main" id="{497C64B2-A0A4-B777-5580-EB5CAFB9084F}"/>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74140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62AF-FB55-10D2-20BC-6ED7F2F39626}"/>
              </a:ext>
            </a:extLst>
          </p:cNvPr>
          <p:cNvSpPr>
            <a:spLocks noGrp="1"/>
          </p:cNvSpPr>
          <p:nvPr>
            <p:ph type="title"/>
          </p:nvPr>
        </p:nvSpPr>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A2077EB3-EC84-48C9-39A4-AE836F3AA333}"/>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F7C5FB1-8638-CA18-69ED-E51801C8F020}"/>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B51BA662-99E8-5C9E-0EE1-72A62BD388C2}"/>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440035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3510B7-9A36-B2EE-F43B-2E6DADD6EC51}"/>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DD03A99F-D0DE-3DFF-8075-E31B20756147}"/>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37F04033-CFD7-5273-4BFF-CFEA173C4F61}"/>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178493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52616-2FB4-0349-153A-78EC93B317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1979301E-B075-A49D-41D1-7B2E7866DD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834903C4-83F2-7123-E293-EC7B61AF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3B7A2-3957-6F98-E6EB-6478DC36FE31}"/>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ED9AA7F2-AE66-8BB8-9043-2077AF0F6233}"/>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E8142501-2BAE-5ADC-8E80-79889635B3A5}"/>
              </a:ext>
            </a:extLst>
          </p:cNvPr>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6782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E30D7-5025-56CE-7573-AB28A2D31E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4375BA7C-0CB7-CD9E-9918-BBB143F04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FD86F301-A243-6206-7894-FDA327B67E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C103FE-41C2-E0C4-9695-65B1712293BF}"/>
              </a:ext>
            </a:extLst>
          </p:cNvPr>
          <p:cNvSpPr>
            <a:spLocks noGrp="1"/>
          </p:cNvSpPr>
          <p:nvPr>
            <p:ph type="dt" sz="half" idx="10"/>
          </p:nvPr>
        </p:nvSpPr>
        <p:spPr/>
        <p:txBody>
          <a:bodyPr/>
          <a:lstStyle/>
          <a:p>
            <a:r>
              <a:rPr lang="de-CH"/>
              <a:t>July 2024, CC BY-SA 4.0</a:t>
            </a:r>
            <a:endParaRPr lang="en-US"/>
          </a:p>
        </p:txBody>
      </p:sp>
      <p:sp>
        <p:nvSpPr>
          <p:cNvPr id="6" name="Footer Placeholder 5">
            <a:extLst>
              <a:ext uri="{FF2B5EF4-FFF2-40B4-BE49-F238E27FC236}">
                <a16:creationId xmlns:a16="http://schemas.microsoft.com/office/drawing/2014/main" id="{D63BF643-E0F9-EDBB-B372-4995A01384DC}"/>
              </a:ext>
            </a:extLst>
          </p:cNvPr>
          <p:cNvSpPr>
            <a:spLocks noGrp="1"/>
          </p:cNvSpPr>
          <p:nvPr>
            <p:ph type="ftr" sz="quarter" idx="11"/>
          </p:nvPr>
        </p:nvSpPr>
        <p:spPr/>
        <p:txBody>
          <a:bodyPr/>
          <a:lstStyle/>
          <a:p>
            <a:r>
              <a:rPr lang="en-US"/>
              <a:t>Data, v1.0</a:t>
            </a:r>
          </a:p>
        </p:txBody>
      </p:sp>
      <p:sp>
        <p:nvSpPr>
          <p:cNvPr id="7" name="Slide Number Placeholder 6">
            <a:extLst>
              <a:ext uri="{FF2B5EF4-FFF2-40B4-BE49-F238E27FC236}">
                <a16:creationId xmlns:a16="http://schemas.microsoft.com/office/drawing/2014/main" id="{3DB6E0D1-EBAD-C691-0DD4-170EF4A8DC33}"/>
              </a:ext>
            </a:extLst>
          </p:cNvPr>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836517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F4ECE4-3DA8-E41F-11D2-43FCEDC7CEA5}"/>
              </a:ext>
            </a:extLst>
          </p:cNvPr>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CH"/>
          </a:p>
        </p:txBody>
      </p:sp>
      <p:sp>
        <p:nvSpPr>
          <p:cNvPr id="3" name="Text Placeholder 2">
            <a:extLst>
              <a:ext uri="{FF2B5EF4-FFF2-40B4-BE49-F238E27FC236}">
                <a16:creationId xmlns:a16="http://schemas.microsoft.com/office/drawing/2014/main" id="{D5A1490D-9724-58BB-AD71-515B6AB11E50}"/>
              </a:ext>
            </a:extLst>
          </p:cNvPr>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13AB7A2D-647B-C07A-70E3-1B633820BD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a:t>July 2024, CC BY-SA 4.0</a:t>
            </a:r>
            <a:endParaRPr lang="en-US"/>
          </a:p>
        </p:txBody>
      </p:sp>
      <p:sp>
        <p:nvSpPr>
          <p:cNvPr id="5" name="Footer Placeholder 4">
            <a:extLst>
              <a:ext uri="{FF2B5EF4-FFF2-40B4-BE49-F238E27FC236}">
                <a16:creationId xmlns:a16="http://schemas.microsoft.com/office/drawing/2014/main" id="{505343BC-648B-7077-AF70-1F5B996DE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Data, v1.0</a:t>
            </a:r>
          </a:p>
        </p:txBody>
      </p:sp>
      <p:sp>
        <p:nvSpPr>
          <p:cNvPr id="6" name="Slide Number Placeholder 5">
            <a:extLst>
              <a:ext uri="{FF2B5EF4-FFF2-40B4-BE49-F238E27FC236}">
                <a16:creationId xmlns:a16="http://schemas.microsoft.com/office/drawing/2014/main" id="{532DD780-2E37-97CA-6F6B-10CB932FDB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36622229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E68C0-4890-6A19-D5E4-8C9E8A7D72FE}"/>
              </a:ext>
            </a:extLst>
          </p:cNvPr>
          <p:cNvSpPr>
            <a:spLocks noGrp="1"/>
          </p:cNvSpPr>
          <p:nvPr>
            <p:ph type="title"/>
          </p:nvPr>
        </p:nvSpPr>
        <p:spPr/>
        <p:txBody>
          <a:bodyPr/>
          <a:lstStyle/>
          <a:p>
            <a:r>
              <a:rPr lang="en-CH" dirty="0"/>
              <a:t>Data class outline</a:t>
            </a:r>
          </a:p>
        </p:txBody>
      </p:sp>
      <p:sp>
        <p:nvSpPr>
          <p:cNvPr id="3" name="Content Placeholder 2">
            <a:extLst>
              <a:ext uri="{FF2B5EF4-FFF2-40B4-BE49-F238E27FC236}">
                <a16:creationId xmlns:a16="http://schemas.microsoft.com/office/drawing/2014/main" id="{4294940F-4376-D895-7388-88D7535C9634}"/>
              </a:ext>
            </a:extLst>
          </p:cNvPr>
          <p:cNvSpPr>
            <a:spLocks noGrp="1"/>
          </p:cNvSpPr>
          <p:nvPr>
            <p:ph idx="1"/>
          </p:nvPr>
        </p:nvSpPr>
        <p:spPr/>
        <p:txBody>
          <a:bodyPr>
            <a:normAutofit fontScale="47500" lnSpcReduction="20000"/>
          </a:bodyPr>
          <a:lstStyle/>
          <a:p>
            <a:pPr algn="l">
              <a:buFont typeface="+mj-lt"/>
              <a:buAutoNum type="arabicPeriod"/>
            </a:pPr>
            <a:r>
              <a:rPr lang="en-US" b="0" i="0" dirty="0">
                <a:solidFill>
                  <a:srgbClr val="1F2328"/>
                </a:solidFill>
                <a:effectLst/>
                <a:latin typeface="-apple-system"/>
              </a:rPr>
              <a:t>Introduction</a:t>
            </a:r>
          </a:p>
          <a:p>
            <a:pPr lvl="1"/>
            <a:r>
              <a:rPr lang="en-US" b="0" i="0" dirty="0">
                <a:solidFill>
                  <a:srgbClr val="1F2328"/>
                </a:solidFill>
                <a:effectLst/>
                <a:latin typeface="-apple-system"/>
              </a:rPr>
              <a:t>what data structures do you know? list, dictionary, set, tree, graph, array, database, …</a:t>
            </a:r>
          </a:p>
          <a:p>
            <a:pPr lvl="1"/>
            <a:r>
              <a:rPr lang="en-US" b="0" i="0" dirty="0">
                <a:solidFill>
                  <a:srgbClr val="1F2328"/>
                </a:solidFill>
                <a:effectLst/>
                <a:latin typeface="-apple-system"/>
              </a:rPr>
              <a:t>you could store data in a dictionary as a list — what makes you choose a data structure over another? speed (dictionary retrieval O(1), list O(n), demo this) memory (on disk, in memory)</a:t>
            </a:r>
          </a:p>
          <a:p>
            <a:pPr lvl="1"/>
            <a:r>
              <a:rPr lang="en-US" b="0" i="0" dirty="0">
                <a:solidFill>
                  <a:srgbClr val="1F2328"/>
                </a:solidFill>
                <a:effectLst/>
                <a:latin typeface="-apple-system"/>
              </a:rPr>
              <a:t>for what kind of data is each of the data structure good? list, dictionary … </a:t>
            </a:r>
            <a:r>
              <a:rPr lang="en-US" b="0" i="0" dirty="0" err="1">
                <a:solidFill>
                  <a:srgbClr val="1F2328"/>
                </a:solidFill>
                <a:effectLst/>
                <a:latin typeface="-apple-system"/>
              </a:rPr>
              <a:t>numpy</a:t>
            </a:r>
            <a:r>
              <a:rPr lang="en-US" b="0" i="0" dirty="0">
                <a:solidFill>
                  <a:srgbClr val="1F2328"/>
                </a:solidFill>
                <a:effectLst/>
                <a:latin typeface="-apple-system"/>
              </a:rPr>
              <a:t> array -&gt; n-d grid of data of the same basic type; efficient use of memory and for loops implemented at C-level for some operations pandas </a:t>
            </a:r>
            <a:r>
              <a:rPr lang="en-US" b="0" i="0" dirty="0" err="1">
                <a:solidFill>
                  <a:srgbClr val="1F2328"/>
                </a:solidFill>
                <a:effectLst/>
                <a:latin typeface="-apple-system"/>
              </a:rPr>
              <a:t>DataFrame</a:t>
            </a:r>
            <a:r>
              <a:rPr lang="en-US" b="0" i="0" dirty="0">
                <a:solidFill>
                  <a:srgbClr val="1F2328"/>
                </a:solidFill>
                <a:effectLst/>
                <a:latin typeface="-apple-system"/>
              </a:rPr>
              <a:t> -&gt; records of different types, e.g. info about experiment subscriber, experiment results by subscriber and condition, … ; efficient operations on columns; easy statistics and analytics on groups</a:t>
            </a:r>
          </a:p>
          <a:p>
            <a:pPr algn="l">
              <a:buFont typeface="+mj-lt"/>
              <a:buAutoNum type="arabicPeriod"/>
            </a:pPr>
            <a:r>
              <a:rPr lang="en-US" b="0" i="0" dirty="0">
                <a:solidFill>
                  <a:srgbClr val="1F2328"/>
                </a:solidFill>
                <a:effectLst/>
                <a:latin typeface="-apple-system"/>
              </a:rPr>
              <a:t>homogeneous array data: </a:t>
            </a:r>
            <a:r>
              <a:rPr lang="en-US" b="0" i="0" dirty="0" err="1">
                <a:solidFill>
                  <a:srgbClr val="1F2328"/>
                </a:solidFill>
                <a:effectLst/>
                <a:latin typeface="-apple-system"/>
              </a:rPr>
              <a:t>numpy</a:t>
            </a:r>
            <a:endParaRPr lang="en-US" b="0" i="0" dirty="0">
              <a:solidFill>
                <a:srgbClr val="1F2328"/>
              </a:solidFill>
              <a:effectLst/>
              <a:latin typeface="-apple-system"/>
            </a:endParaRPr>
          </a:p>
          <a:p>
            <a:pPr lvl="1"/>
            <a:r>
              <a:rPr lang="en-US" b="0" i="0" dirty="0">
                <a:solidFill>
                  <a:srgbClr val="1F2328"/>
                </a:solidFill>
                <a:effectLst/>
                <a:latin typeface="-apple-system"/>
              </a:rPr>
              <a:t>only small changes to </a:t>
            </a:r>
            <a:r>
              <a:rPr lang="en-US" b="0" i="0" dirty="0" err="1">
                <a:solidFill>
                  <a:srgbClr val="1F2328"/>
                </a:solidFill>
                <a:effectLst/>
                <a:latin typeface="-apple-system"/>
              </a:rPr>
              <a:t>numpy</a:t>
            </a:r>
            <a:r>
              <a:rPr lang="en-US" b="0" i="0" dirty="0">
                <a:solidFill>
                  <a:srgbClr val="1F2328"/>
                </a:solidFill>
                <a:effectLst/>
                <a:latin typeface="-apple-system"/>
              </a:rPr>
              <a:t> class to stress the overall topics</a:t>
            </a:r>
          </a:p>
          <a:p>
            <a:pPr lvl="1"/>
            <a:r>
              <a:rPr lang="en-US" b="0" i="0" dirty="0">
                <a:solidFill>
                  <a:srgbClr val="1F2328"/>
                </a:solidFill>
                <a:effectLst/>
                <a:latin typeface="-apple-system"/>
              </a:rPr>
              <a:t>one thing I suggest to add: </a:t>
            </a:r>
            <a:r>
              <a:rPr lang="en-US" b="0" i="0" dirty="0" err="1">
                <a:solidFill>
                  <a:srgbClr val="1F2328"/>
                </a:solidFill>
                <a:effectLst/>
                <a:latin typeface="-apple-system"/>
              </a:rPr>
              <a:t>memmap</a:t>
            </a:r>
            <a:r>
              <a:rPr lang="en-US" b="0" i="0" dirty="0">
                <a:solidFill>
                  <a:srgbClr val="1F2328"/>
                </a:solidFill>
                <a:effectLst/>
                <a:latin typeface="-apple-system"/>
              </a:rPr>
              <a:t>. What does it do, how much in this case it’s important to think about the operations we want to do on the array: view vs copy; random sampling is going to load all of the memory pages the samples are in. Even C- and Fortran-order are going to have a different impact on memory usage</a:t>
            </a:r>
          </a:p>
          <a:p>
            <a:pPr lvl="1"/>
            <a:r>
              <a:rPr lang="en-US" b="0" i="0" dirty="0">
                <a:solidFill>
                  <a:srgbClr val="1F2328"/>
                </a:solidFill>
                <a:effectLst/>
                <a:latin typeface="-apple-system"/>
              </a:rPr>
              <a:t>mention that HDF5 can also be used for efficient on-disk storage of array data</a:t>
            </a:r>
          </a:p>
          <a:p>
            <a:pPr algn="l">
              <a:buFont typeface="+mj-lt"/>
              <a:buAutoNum type="arabicPeriod" startAt="2"/>
            </a:pPr>
            <a:r>
              <a:rPr lang="en-US" b="0" i="0" dirty="0">
                <a:solidFill>
                  <a:srgbClr val="1F2328"/>
                </a:solidFill>
                <a:effectLst/>
                <a:latin typeface="-apple-system"/>
              </a:rPr>
              <a:t>heterogeneous, column-based data with index: pandas</a:t>
            </a:r>
          </a:p>
          <a:p>
            <a:pPr lvl="1"/>
            <a:r>
              <a:rPr lang="en-US" b="0" i="0" dirty="0">
                <a:solidFill>
                  <a:srgbClr val="1F2328"/>
                </a:solidFill>
                <a:effectLst/>
                <a:latin typeface="-apple-system"/>
              </a:rPr>
              <a:t>the topics of this part apply to pandas, spark, SQL databases, </a:t>
            </a:r>
            <a:r>
              <a:rPr lang="en-US" b="0" i="0" dirty="0" err="1">
                <a:solidFill>
                  <a:srgbClr val="1F2328"/>
                </a:solidFill>
                <a:effectLst/>
                <a:latin typeface="-apple-system"/>
              </a:rPr>
              <a:t>dask</a:t>
            </a:r>
            <a:r>
              <a:rPr lang="en-US" b="0" i="0" dirty="0">
                <a:solidFill>
                  <a:srgbClr val="1F2328"/>
                </a:solidFill>
                <a:effectLst/>
                <a:latin typeface="-apple-system"/>
              </a:rPr>
              <a:t>, … : they all share the same basic concepts; we’ll use pandas for convenience</a:t>
            </a:r>
          </a:p>
          <a:p>
            <a:pPr lvl="1"/>
            <a:r>
              <a:rPr lang="en-US" b="0" i="0" dirty="0">
                <a:solidFill>
                  <a:srgbClr val="1F2328"/>
                </a:solidFill>
                <a:effectLst/>
                <a:latin typeface="-apple-system"/>
              </a:rPr>
              <a:t>“tidy data” ideas</a:t>
            </a:r>
          </a:p>
          <a:p>
            <a:pPr lvl="1"/>
            <a:r>
              <a:rPr lang="en-US" b="0" i="0" dirty="0">
                <a:solidFill>
                  <a:srgbClr val="1F2328"/>
                </a:solidFill>
                <a:effectLst/>
                <a:latin typeface="-apple-system"/>
              </a:rPr>
              <a:t>just as in </a:t>
            </a:r>
            <a:r>
              <a:rPr lang="en-US" b="0" i="0" dirty="0" err="1">
                <a:solidFill>
                  <a:srgbClr val="1F2328"/>
                </a:solidFill>
                <a:effectLst/>
                <a:latin typeface="-apple-system"/>
              </a:rPr>
              <a:t>numpy</a:t>
            </a:r>
            <a:r>
              <a:rPr lang="en-US" b="0" i="0" dirty="0">
                <a:solidFill>
                  <a:srgbClr val="1F2328"/>
                </a:solidFill>
                <a:effectLst/>
                <a:latin typeface="-apple-system"/>
              </a:rPr>
              <a:t>, avoiding for loops is critical for both memory and speed consumption</a:t>
            </a:r>
          </a:p>
          <a:p>
            <a:pPr lvl="1"/>
            <a:r>
              <a:rPr lang="en-US" b="0" i="0" dirty="0">
                <a:solidFill>
                  <a:srgbClr val="1F2328"/>
                </a:solidFill>
                <a:effectLst/>
                <a:latin typeface="-apple-system"/>
              </a:rPr>
              <a:t>split, map, aggregate -&gt; basic ideas, related to tidy data; summary tables, pivots</a:t>
            </a:r>
          </a:p>
          <a:p>
            <a:pPr lvl="1"/>
            <a:r>
              <a:rPr lang="en-US" b="0" i="0" dirty="0">
                <a:solidFill>
                  <a:srgbClr val="1F2328"/>
                </a:solidFill>
                <a:effectLst/>
                <a:latin typeface="-apple-system"/>
              </a:rPr>
              <a:t>joins and anti-joins: basic and also how they can make some filtering cases easy, without for loops</a:t>
            </a:r>
          </a:p>
          <a:p>
            <a:pPr lvl="1"/>
            <a:r>
              <a:rPr lang="en-US" b="0" i="0" dirty="0">
                <a:solidFill>
                  <a:srgbClr val="1F2328"/>
                </a:solidFill>
                <a:effectLst/>
                <a:latin typeface="-apple-system"/>
              </a:rPr>
              <a:t>window functions</a:t>
            </a:r>
          </a:p>
          <a:p>
            <a:pPr lvl="1"/>
            <a:r>
              <a:rPr lang="en-US" b="0" i="0" dirty="0">
                <a:solidFill>
                  <a:srgbClr val="1F2328"/>
                </a:solidFill>
                <a:effectLst/>
                <a:latin typeface="-apple-system"/>
              </a:rPr>
              <a:t>coalescing: selecting one of several computations based on priority (eliminates if .. else mapping)</a:t>
            </a:r>
          </a:p>
          <a:p>
            <a:pPr lvl="1"/>
            <a:r>
              <a:rPr lang="en-US" b="0" i="0" dirty="0">
                <a:solidFill>
                  <a:srgbClr val="1F2328"/>
                </a:solidFill>
                <a:effectLst/>
                <a:latin typeface="-apple-system"/>
              </a:rPr>
              <a:t>briefly discuss strengths of pandas, spark, SQL databases, </a:t>
            </a:r>
            <a:r>
              <a:rPr lang="en-US" b="0" i="0" dirty="0" err="1">
                <a:solidFill>
                  <a:srgbClr val="1F2328"/>
                </a:solidFill>
                <a:effectLst/>
                <a:latin typeface="-apple-system"/>
              </a:rPr>
              <a:t>dask</a:t>
            </a:r>
            <a:endParaRPr lang="en-US" b="0" i="0" dirty="0">
              <a:solidFill>
                <a:srgbClr val="1F2328"/>
              </a:solidFill>
              <a:effectLst/>
              <a:latin typeface="-apple-system"/>
            </a:endParaRPr>
          </a:p>
          <a:p>
            <a:pPr algn="l">
              <a:buFont typeface="+mj-lt"/>
              <a:buAutoNum type="arabicPeriod" startAt="4"/>
            </a:pPr>
            <a:r>
              <a:rPr lang="en-US" b="0" i="0" dirty="0">
                <a:solidFill>
                  <a:srgbClr val="1F2328"/>
                </a:solidFill>
                <a:effectLst/>
                <a:latin typeface="-apple-system"/>
              </a:rPr>
              <a:t>(possibly) data organization topics</a:t>
            </a:r>
          </a:p>
          <a:p>
            <a:pPr lvl="1"/>
            <a:r>
              <a:rPr lang="en-US" b="0" i="0" dirty="0">
                <a:solidFill>
                  <a:srgbClr val="1F2328"/>
                </a:solidFill>
                <a:effectLst/>
                <a:latin typeface="-apple-system"/>
              </a:rPr>
              <a:t>data processing stages</a:t>
            </a:r>
          </a:p>
          <a:p>
            <a:pPr lvl="1"/>
            <a:r>
              <a:rPr lang="en-US" b="0" i="0" dirty="0">
                <a:solidFill>
                  <a:srgbClr val="1F2328"/>
                </a:solidFill>
                <a:effectLst/>
                <a:latin typeface="-apple-system"/>
              </a:rPr>
              <a:t>handling changes in the data</a:t>
            </a:r>
          </a:p>
          <a:p>
            <a:pPr lvl="1"/>
            <a:r>
              <a:rPr lang="en-US" b="0" i="0" dirty="0">
                <a:solidFill>
                  <a:srgbClr val="1F2328"/>
                </a:solidFill>
                <a:effectLst/>
                <a:latin typeface="-apple-system"/>
              </a:rPr>
              <a:t>missing values</a:t>
            </a:r>
          </a:p>
          <a:p>
            <a:endParaRPr lang="en-CH" dirty="0"/>
          </a:p>
        </p:txBody>
      </p:sp>
      <p:sp>
        <p:nvSpPr>
          <p:cNvPr id="4" name="Date Placeholder 3">
            <a:extLst>
              <a:ext uri="{FF2B5EF4-FFF2-40B4-BE49-F238E27FC236}">
                <a16:creationId xmlns:a16="http://schemas.microsoft.com/office/drawing/2014/main" id="{20127650-EBD9-8C60-CE92-1A333ED8BC6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13A28504-5673-91C1-8B23-9F481084FB8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B8083F1-AE11-4F7D-EA77-5D915DAF140B}"/>
              </a:ext>
            </a:extLst>
          </p:cNvPr>
          <p:cNvSpPr>
            <a:spLocks noGrp="1"/>
          </p:cNvSpPr>
          <p:nvPr>
            <p:ph type="sldNum" sz="quarter" idx="12"/>
          </p:nvPr>
        </p:nvSpPr>
        <p:spPr/>
        <p:txBody>
          <a:bodyPr/>
          <a:lstStyle/>
          <a:p>
            <a:fld id="{EF79ADEA-B933-47CC-A4E9-04E6298B917C}" type="slidenum">
              <a:rPr lang="en-US" smtClean="0"/>
              <a:pPr/>
              <a:t>1</a:t>
            </a:fld>
            <a:endParaRPr lang="en-US"/>
          </a:p>
        </p:txBody>
      </p:sp>
      <p:sp>
        <p:nvSpPr>
          <p:cNvPr id="7" name="Rectangle 6">
            <a:extLst>
              <a:ext uri="{FF2B5EF4-FFF2-40B4-BE49-F238E27FC236}">
                <a16:creationId xmlns:a16="http://schemas.microsoft.com/office/drawing/2014/main" id="{BE31291E-8C4A-8B2B-82A0-05CE3F09058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671118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p:txBody>
          <a:bodyPr>
            <a:normAutofit/>
          </a:bodyPr>
          <a:lstStyle/>
          <a:p>
            <a:pPr marL="0" indent="0">
              <a:buNone/>
            </a:pPr>
            <a:r>
              <a:rPr lang="en-CH" sz="2400" dirty="0"/>
              <a:t>You developed your code on a small data set, how is it going to scale to complete data set?</a:t>
            </a:r>
          </a:p>
          <a:p>
            <a:pPr marL="0" indent="0">
              <a:buNone/>
            </a:pPr>
            <a:r>
              <a:rPr lang="en-CH" sz="2400" dirty="0"/>
              <a:t>What counts is how the computing time scales as the data becomes larger! That’s by far the dominating factor. We’re interested in order of magnitude.</a:t>
            </a:r>
          </a:p>
          <a:p>
            <a:pPr marL="0" indent="0">
              <a:buNone/>
            </a:pPr>
            <a:r>
              <a:rPr lang="en-CH" sz="2400" dirty="0"/>
              <a:t>For a data set with </a:t>
            </a:r>
            <a:r>
              <a:rPr lang="en-CH" sz="2400" b="1" dirty="0"/>
              <a:t>n</a:t>
            </a:r>
            <a:r>
              <a:rPr lang="en-CH" sz="2400" dirty="0"/>
              <a:t> samples</a:t>
            </a:r>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10</a:t>
            </a:fld>
            <a:endParaRPr lang="en-US"/>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1286714432"/>
              </p:ext>
            </p:extLst>
          </p:nvPr>
        </p:nvGraphicFramePr>
        <p:xfrm>
          <a:off x="1199457" y="3532327"/>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0x time</a:t>
                      </a:r>
                    </a:p>
                  </a:txBody>
                  <a:tcPr/>
                </a:tc>
                <a:tc>
                  <a:txBody>
                    <a:bodyPr/>
                    <a:lstStyle/>
                    <a:p>
                      <a:endParaRPr lang="en-CH" dirty="0"/>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endParaRPr lang="en-CH" dirty="0"/>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endParaRPr lang="en-CH" dirty="0"/>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endParaRPr lang="en-CH" dirty="0"/>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endParaRPr lang="en-CH" dirty="0"/>
                    </a:p>
                  </a:txBody>
                  <a:tcPr/>
                </a:tc>
                <a:extLst>
                  <a:ext uri="{0D108BD9-81ED-4DB2-BD59-A6C34878D82A}">
                    <a16:rowId xmlns:a16="http://schemas.microsoft.com/office/drawing/2014/main" val="1821720873"/>
                  </a:ext>
                </a:extLst>
              </a:tr>
            </a:tbl>
          </a:graphicData>
        </a:graphic>
      </p:graphicFrame>
      <p:sp>
        <p:nvSpPr>
          <p:cNvPr id="9" name="TextBox 8">
            <a:extLst>
              <a:ext uri="{FF2B5EF4-FFF2-40B4-BE49-F238E27FC236}">
                <a16:creationId xmlns:a16="http://schemas.microsoft.com/office/drawing/2014/main" id="{9BAD4281-A881-67D2-7489-9F3205ACB447}"/>
              </a:ext>
            </a:extLst>
          </p:cNvPr>
          <p:cNvSpPr txBox="1"/>
          <p:nvPr/>
        </p:nvSpPr>
        <p:spPr>
          <a:xfrm>
            <a:off x="8420845" y="4581128"/>
            <a:ext cx="3200400" cy="923330"/>
          </a:xfrm>
          <a:prstGeom prst="rect">
            <a:avLst/>
          </a:prstGeom>
          <a:solidFill>
            <a:srgbClr val="FFFF00"/>
          </a:solidFill>
        </p:spPr>
        <p:txBody>
          <a:bodyPr wrap="square" rtlCol="0">
            <a:spAutoFit/>
          </a:bodyPr>
          <a:lstStyle/>
          <a:p>
            <a:r>
              <a:rPr lang="en-CH" dirty="0"/>
              <a:t>Fill this column with them: can you think of any operation on lists that scales this way?</a:t>
            </a:r>
          </a:p>
        </p:txBody>
      </p:sp>
    </p:spTree>
    <p:extLst>
      <p:ext uri="{BB962C8B-B14F-4D97-AF65-F5344CB8AC3E}">
        <p14:creationId xmlns:p14="http://schemas.microsoft.com/office/powerpoint/2010/main" val="162134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F7877-5F5B-84D0-CEB7-C01C57A494FB}"/>
              </a:ext>
            </a:extLst>
          </p:cNvPr>
          <p:cNvSpPr>
            <a:spLocks noGrp="1"/>
          </p:cNvSpPr>
          <p:nvPr>
            <p:ph type="title"/>
          </p:nvPr>
        </p:nvSpPr>
        <p:spPr/>
        <p:txBody>
          <a:bodyPr/>
          <a:lstStyle/>
          <a:p>
            <a:r>
              <a:rPr lang="en-CH" dirty="0"/>
              <a:t>How performance scales: big-O</a:t>
            </a:r>
          </a:p>
        </p:txBody>
      </p:sp>
      <p:sp>
        <p:nvSpPr>
          <p:cNvPr id="3" name="Content Placeholder 2">
            <a:extLst>
              <a:ext uri="{FF2B5EF4-FFF2-40B4-BE49-F238E27FC236}">
                <a16:creationId xmlns:a16="http://schemas.microsoft.com/office/drawing/2014/main" id="{FBCEC3CA-450C-0F7A-2DB5-8D136D722D72}"/>
              </a:ext>
            </a:extLst>
          </p:cNvPr>
          <p:cNvSpPr>
            <a:spLocks noGrp="1"/>
          </p:cNvSpPr>
          <p:nvPr>
            <p:ph idx="1"/>
          </p:nvPr>
        </p:nvSpPr>
        <p:spPr/>
        <p:txBody>
          <a:bodyPr>
            <a:normAutofit/>
          </a:bodyPr>
          <a:lstStyle/>
          <a:p>
            <a:pPr marL="0" indent="0">
              <a:buNone/>
            </a:pPr>
            <a:r>
              <a:rPr lang="en-CH" sz="2400" dirty="0"/>
              <a:t>You developed your code on a small data set, how is it going to scale to complete data set?</a:t>
            </a:r>
          </a:p>
          <a:p>
            <a:pPr marL="0" indent="0">
              <a:buNone/>
            </a:pPr>
            <a:r>
              <a:rPr lang="en-CH" sz="2400" dirty="0"/>
              <a:t>What counts is how the computing time scales as the data becomes larger! That’s by far the dominating factor. We’re interested in order of magnitude.</a:t>
            </a:r>
          </a:p>
          <a:p>
            <a:pPr marL="0" indent="0">
              <a:buNone/>
            </a:pPr>
            <a:r>
              <a:rPr lang="en-CH" sz="2400" dirty="0"/>
              <a:t>For a data set with </a:t>
            </a:r>
            <a:r>
              <a:rPr lang="en-CH" sz="2400" b="1" dirty="0"/>
              <a:t>n</a:t>
            </a:r>
            <a:r>
              <a:rPr lang="en-CH" sz="2400" dirty="0"/>
              <a:t> samples</a:t>
            </a:r>
          </a:p>
          <a:p>
            <a:endParaRPr lang="en-CH" sz="2400" dirty="0"/>
          </a:p>
        </p:txBody>
      </p:sp>
      <p:sp>
        <p:nvSpPr>
          <p:cNvPr id="4" name="Date Placeholder 3">
            <a:extLst>
              <a:ext uri="{FF2B5EF4-FFF2-40B4-BE49-F238E27FC236}">
                <a16:creationId xmlns:a16="http://schemas.microsoft.com/office/drawing/2014/main" id="{7E704AA7-E172-E202-BF28-C2A93195BF3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55C74D7-9954-B6EE-29AD-33296B345ECB}"/>
              </a:ext>
            </a:extLst>
          </p:cNvPr>
          <p:cNvSpPr>
            <a:spLocks noGrp="1"/>
          </p:cNvSpPr>
          <p:nvPr>
            <p:ph type="ftr" sz="quarter" idx="11"/>
          </p:nvPr>
        </p:nvSpPr>
        <p:spPr/>
        <p:txBody>
          <a:bodyPr/>
          <a:lstStyle/>
          <a:p>
            <a:r>
              <a:rPr lang="en-US" dirty="0"/>
              <a:t>Data, v1.0</a:t>
            </a:r>
          </a:p>
        </p:txBody>
      </p:sp>
      <p:sp>
        <p:nvSpPr>
          <p:cNvPr id="6" name="Slide Number Placeholder 5">
            <a:extLst>
              <a:ext uri="{FF2B5EF4-FFF2-40B4-BE49-F238E27FC236}">
                <a16:creationId xmlns:a16="http://schemas.microsoft.com/office/drawing/2014/main" id="{AFEE3AA8-4168-EDB7-48CB-5C264024277E}"/>
              </a:ext>
            </a:extLst>
          </p:cNvPr>
          <p:cNvSpPr>
            <a:spLocks noGrp="1"/>
          </p:cNvSpPr>
          <p:nvPr>
            <p:ph type="sldNum" sz="quarter" idx="12"/>
          </p:nvPr>
        </p:nvSpPr>
        <p:spPr/>
        <p:txBody>
          <a:bodyPr/>
          <a:lstStyle/>
          <a:p>
            <a:fld id="{EF79ADEA-B933-47CC-A4E9-04E6298B917C}" type="slidenum">
              <a:rPr lang="en-US" smtClean="0"/>
              <a:pPr/>
              <a:t>11</a:t>
            </a:fld>
            <a:endParaRPr lang="en-US"/>
          </a:p>
        </p:txBody>
      </p:sp>
      <p:sp>
        <p:nvSpPr>
          <p:cNvPr id="7" name="TextBox 6">
            <a:extLst>
              <a:ext uri="{FF2B5EF4-FFF2-40B4-BE49-F238E27FC236}">
                <a16:creationId xmlns:a16="http://schemas.microsoft.com/office/drawing/2014/main" id="{5CF25B68-7B7E-D3C3-6375-E19D2DBA72F3}"/>
              </a:ext>
            </a:extLst>
          </p:cNvPr>
          <p:cNvSpPr txBox="1"/>
          <p:nvPr/>
        </p:nvSpPr>
        <p:spPr>
          <a:xfrm>
            <a:off x="8382000" y="476672"/>
            <a:ext cx="3200400" cy="2585323"/>
          </a:xfrm>
          <a:prstGeom prst="rect">
            <a:avLst/>
          </a:prstGeom>
          <a:solidFill>
            <a:srgbClr val="FFFF00"/>
          </a:solidFill>
        </p:spPr>
        <p:txBody>
          <a:bodyPr wrap="square" rtlCol="0">
            <a:spAutoFit/>
          </a:bodyPr>
          <a:lstStyle/>
          <a:p>
            <a:r>
              <a:rPr lang="en-CH" dirty="0"/>
              <a:t>Question: how does parallelization influence this?</a:t>
            </a:r>
          </a:p>
          <a:p>
            <a:r>
              <a:rPr lang="en-CH" dirty="0"/>
              <a:t>E.g. parallelize O(n^2) problem</a:t>
            </a:r>
          </a:p>
          <a:p>
            <a:endParaRPr lang="en-CH" dirty="0"/>
          </a:p>
          <a:p>
            <a:r>
              <a:rPr lang="en-CH" dirty="0"/>
              <a:t>In general we need to distinguish between “fast” in absolute terms for a fixed problem size, and “fast” in the sense of how well it scales</a:t>
            </a:r>
          </a:p>
        </p:txBody>
      </p:sp>
      <p:graphicFrame>
        <p:nvGraphicFramePr>
          <p:cNvPr id="8" name="Table 7">
            <a:extLst>
              <a:ext uri="{FF2B5EF4-FFF2-40B4-BE49-F238E27FC236}">
                <a16:creationId xmlns:a16="http://schemas.microsoft.com/office/drawing/2014/main" id="{9F4D7767-8D38-9EC2-E9DE-CB44B2A754DB}"/>
              </a:ext>
            </a:extLst>
          </p:cNvPr>
          <p:cNvGraphicFramePr>
            <a:graphicFrameLocks noGrp="1"/>
          </p:cNvGraphicFramePr>
          <p:nvPr>
            <p:extLst>
              <p:ext uri="{D42A27DB-BD31-4B8C-83A1-F6EECF244321}">
                <p14:modId xmlns:p14="http://schemas.microsoft.com/office/powerpoint/2010/main" val="2908816114"/>
              </p:ext>
            </p:extLst>
          </p:nvPr>
        </p:nvGraphicFramePr>
        <p:xfrm>
          <a:off x="1199457" y="3532327"/>
          <a:ext cx="10689232" cy="2494280"/>
        </p:xfrm>
        <a:graphic>
          <a:graphicData uri="http://schemas.openxmlformats.org/drawingml/2006/table">
            <a:tbl>
              <a:tblPr firstRow="1" bandRow="1">
                <a:tableStyleId>{5C22544A-7EE6-4342-B048-85BDC9FD1C3A}</a:tableStyleId>
              </a:tblPr>
              <a:tblGrid>
                <a:gridCol w="1592014">
                  <a:extLst>
                    <a:ext uri="{9D8B030D-6E8A-4147-A177-3AD203B41FA5}">
                      <a16:colId xmlns:a16="http://schemas.microsoft.com/office/drawing/2014/main" val="2060215517"/>
                    </a:ext>
                  </a:extLst>
                </a:gridCol>
                <a:gridCol w="1971064">
                  <a:extLst>
                    <a:ext uri="{9D8B030D-6E8A-4147-A177-3AD203B41FA5}">
                      <a16:colId xmlns:a16="http://schemas.microsoft.com/office/drawing/2014/main" val="3200531112"/>
                    </a:ext>
                  </a:extLst>
                </a:gridCol>
                <a:gridCol w="3205673">
                  <a:extLst>
                    <a:ext uri="{9D8B030D-6E8A-4147-A177-3AD203B41FA5}">
                      <a16:colId xmlns:a16="http://schemas.microsoft.com/office/drawing/2014/main" val="1401730132"/>
                    </a:ext>
                  </a:extLst>
                </a:gridCol>
                <a:gridCol w="3920481">
                  <a:extLst>
                    <a:ext uri="{9D8B030D-6E8A-4147-A177-3AD203B41FA5}">
                      <a16:colId xmlns:a16="http://schemas.microsoft.com/office/drawing/2014/main" val="3738325131"/>
                    </a:ext>
                  </a:extLst>
                </a:gridCol>
              </a:tblGrid>
              <a:tr h="370840">
                <a:tc>
                  <a:txBody>
                    <a:bodyPr/>
                    <a:lstStyle/>
                    <a:p>
                      <a:r>
                        <a:rPr lang="en-US" dirty="0"/>
                        <a:t>B</a:t>
                      </a:r>
                      <a:r>
                        <a:rPr lang="en-CH" dirty="0"/>
                        <a:t>ig-O class</a:t>
                      </a:r>
                    </a:p>
                  </a:txBody>
                  <a:tcPr/>
                </a:tc>
                <a:tc>
                  <a:txBody>
                    <a:bodyPr/>
                    <a:lstStyle/>
                    <a:p>
                      <a:r>
                        <a:rPr lang="en-CH" dirty="0"/>
                        <a:t>What we call it</a:t>
                      </a:r>
                    </a:p>
                  </a:txBody>
                  <a:tcPr/>
                </a:tc>
                <a:tc>
                  <a:txBody>
                    <a:bodyPr/>
                    <a:lstStyle/>
                    <a:p>
                      <a:r>
                        <a:rPr lang="en-CH" dirty="0"/>
                        <a:t>How time increases when the data increases 10x</a:t>
                      </a:r>
                    </a:p>
                  </a:txBody>
                  <a:tcPr/>
                </a:tc>
                <a:tc>
                  <a:txBody>
                    <a:bodyPr/>
                    <a:lstStyle/>
                    <a:p>
                      <a:r>
                        <a:rPr lang="en-CH" dirty="0"/>
                        <a:t>Operation on lists that scales this way</a:t>
                      </a:r>
                    </a:p>
                  </a:txBody>
                  <a:tcPr/>
                </a:tc>
                <a:extLst>
                  <a:ext uri="{0D108BD9-81ED-4DB2-BD59-A6C34878D82A}">
                    <a16:rowId xmlns:a16="http://schemas.microsoft.com/office/drawing/2014/main" val="1816493350"/>
                  </a:ext>
                </a:extLst>
              </a:tr>
              <a:tr h="370840">
                <a:tc>
                  <a:txBody>
                    <a:bodyPr/>
                    <a:lstStyle/>
                    <a:p>
                      <a:r>
                        <a:rPr lang="en-CH" b="1" dirty="0"/>
                        <a:t>O(1)</a:t>
                      </a:r>
                    </a:p>
                  </a:txBody>
                  <a:tcPr/>
                </a:tc>
                <a:tc>
                  <a:txBody>
                    <a:bodyPr/>
                    <a:lstStyle/>
                    <a:p>
                      <a:r>
                        <a:rPr lang="en-CH" dirty="0"/>
                        <a:t>constant</a:t>
                      </a:r>
                    </a:p>
                  </a:txBody>
                  <a:tcPr/>
                </a:tc>
                <a:tc>
                  <a:txBody>
                    <a:bodyPr/>
                    <a:lstStyle/>
                    <a:p>
                      <a:r>
                        <a:rPr lang="en-CH" dirty="0"/>
                        <a:t>0x time</a:t>
                      </a:r>
                    </a:p>
                  </a:txBody>
                  <a:tcPr/>
                </a:tc>
                <a:tc>
                  <a:txBody>
                    <a:bodyPr/>
                    <a:lstStyle/>
                    <a:p>
                      <a:r>
                        <a:rPr lang="en-CH" dirty="0"/>
                        <a:t>Getting first element</a:t>
                      </a:r>
                    </a:p>
                  </a:txBody>
                  <a:tcPr/>
                </a:tc>
                <a:extLst>
                  <a:ext uri="{0D108BD9-81ED-4DB2-BD59-A6C34878D82A}">
                    <a16:rowId xmlns:a16="http://schemas.microsoft.com/office/drawing/2014/main" val="1390070366"/>
                  </a:ext>
                </a:extLst>
              </a:tr>
              <a:tr h="370840">
                <a:tc>
                  <a:txBody>
                    <a:bodyPr/>
                    <a:lstStyle/>
                    <a:p>
                      <a:r>
                        <a:rPr lang="en-CH" b="1" dirty="0"/>
                        <a:t>O(n)</a:t>
                      </a:r>
                    </a:p>
                  </a:txBody>
                  <a:tcPr/>
                </a:tc>
                <a:tc>
                  <a:txBody>
                    <a:bodyPr/>
                    <a:lstStyle/>
                    <a:p>
                      <a:r>
                        <a:rPr lang="en-CH" dirty="0"/>
                        <a:t>linear</a:t>
                      </a:r>
                    </a:p>
                  </a:txBody>
                  <a:tcPr/>
                </a:tc>
                <a:tc>
                  <a:txBody>
                    <a:bodyPr/>
                    <a:lstStyle/>
                    <a:p>
                      <a:r>
                        <a:rPr lang="en-CH" dirty="0"/>
                        <a:t>10x time</a:t>
                      </a:r>
                    </a:p>
                  </a:txBody>
                  <a:tcPr/>
                </a:tc>
                <a:tc>
                  <a:txBody>
                    <a:bodyPr/>
                    <a:lstStyle/>
                    <a:p>
                      <a:r>
                        <a:rPr lang="en-CH" dirty="0"/>
                        <a:t>Summing data in list</a:t>
                      </a:r>
                    </a:p>
                  </a:txBody>
                  <a:tcPr/>
                </a:tc>
                <a:extLst>
                  <a:ext uri="{0D108BD9-81ED-4DB2-BD59-A6C34878D82A}">
                    <a16:rowId xmlns:a16="http://schemas.microsoft.com/office/drawing/2014/main" val="1897992344"/>
                  </a:ext>
                </a:extLst>
              </a:tr>
              <a:tr h="370840">
                <a:tc>
                  <a:txBody>
                    <a:bodyPr/>
                    <a:lstStyle/>
                    <a:p>
                      <a:r>
                        <a:rPr lang="en-CH" b="1" dirty="0"/>
                        <a:t>O(n^2)</a:t>
                      </a:r>
                    </a:p>
                  </a:txBody>
                  <a:tcPr/>
                </a:tc>
                <a:tc>
                  <a:txBody>
                    <a:bodyPr/>
                    <a:lstStyle/>
                    <a:p>
                      <a:r>
                        <a:rPr lang="en-CH" dirty="0"/>
                        <a:t>quadratic</a:t>
                      </a:r>
                    </a:p>
                  </a:txBody>
                  <a:tcPr/>
                </a:tc>
                <a:tc>
                  <a:txBody>
                    <a:bodyPr/>
                    <a:lstStyle/>
                    <a:p>
                      <a:r>
                        <a:rPr lang="en-CH" dirty="0"/>
                        <a:t>100x 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Double for-loop through list</a:t>
                      </a:r>
                    </a:p>
                  </a:txBody>
                  <a:tcPr/>
                </a:tc>
                <a:extLst>
                  <a:ext uri="{0D108BD9-81ED-4DB2-BD59-A6C34878D82A}">
                    <a16:rowId xmlns:a16="http://schemas.microsoft.com/office/drawing/2014/main" val="667025948"/>
                  </a:ext>
                </a:extLst>
              </a:tr>
              <a:tr h="370840">
                <a:tc>
                  <a:txBody>
                    <a:bodyPr/>
                    <a:lstStyle/>
                    <a:p>
                      <a:r>
                        <a:rPr lang="en-CH" b="1" dirty="0"/>
                        <a:t>O(n * log n)</a:t>
                      </a:r>
                    </a:p>
                  </a:txBody>
                  <a:tcPr/>
                </a:tc>
                <a:tc>
                  <a:txBody>
                    <a:bodyPr/>
                    <a:lstStyle/>
                    <a:p>
                      <a:r>
                        <a:rPr lang="en-CH" dirty="0"/>
                        <a:t>linearithmic</a:t>
                      </a:r>
                    </a:p>
                  </a:txBody>
                  <a:tcPr/>
                </a:tc>
                <a:tc>
                  <a:txBody>
                    <a:bodyPr/>
                    <a:lstStyle/>
                    <a:p>
                      <a:r>
                        <a:rPr lang="en-CH" dirty="0"/>
                        <a:t>~10-20x time</a:t>
                      </a:r>
                    </a:p>
                  </a:txBody>
                  <a:tcPr/>
                </a:tc>
                <a:tc>
                  <a:txBody>
                    <a:bodyPr/>
                    <a:lstStyle/>
                    <a:p>
                      <a:r>
                        <a:rPr lang="en-CH" dirty="0"/>
                        <a:t>Sorting the list</a:t>
                      </a:r>
                    </a:p>
                  </a:txBody>
                  <a:tcPr/>
                </a:tc>
                <a:extLst>
                  <a:ext uri="{0D108BD9-81ED-4DB2-BD59-A6C34878D82A}">
                    <a16:rowId xmlns:a16="http://schemas.microsoft.com/office/drawing/2014/main" val="3522769138"/>
                  </a:ext>
                </a:extLst>
              </a:tr>
              <a:tr h="370840">
                <a:tc>
                  <a:txBody>
                    <a:bodyPr/>
                    <a:lstStyle/>
                    <a:p>
                      <a:r>
                        <a:rPr lang="en-CH" b="1" dirty="0"/>
                        <a:t>O(log n)</a:t>
                      </a:r>
                    </a:p>
                  </a:txBody>
                  <a:tcPr/>
                </a:tc>
                <a:tc>
                  <a:txBody>
                    <a:bodyPr/>
                    <a:lstStyle/>
                    <a:p>
                      <a:r>
                        <a:rPr lang="en-CH" dirty="0"/>
                        <a:t>logarithmic</a:t>
                      </a:r>
                    </a:p>
                  </a:txBody>
                  <a:tcPr/>
                </a:tc>
                <a:tc>
                  <a:txBody>
                    <a:bodyPr/>
                    <a:lstStyle/>
                    <a:p>
                      <a:r>
                        <a:rPr lang="en-CH" dirty="0"/>
                        <a:t>~1-2x time</a:t>
                      </a:r>
                    </a:p>
                  </a:txBody>
                  <a:tcPr/>
                </a:tc>
                <a:tc>
                  <a:txBody>
                    <a:bodyPr/>
                    <a:lstStyle/>
                    <a:p>
                      <a:r>
                        <a:rPr lang="en-CH" dirty="0"/>
                        <a:t>Searching an element in a sorted list</a:t>
                      </a:r>
                    </a:p>
                  </a:txBody>
                  <a:tcPr/>
                </a:tc>
                <a:extLst>
                  <a:ext uri="{0D108BD9-81ED-4DB2-BD59-A6C34878D82A}">
                    <a16:rowId xmlns:a16="http://schemas.microsoft.com/office/drawing/2014/main" val="1821720873"/>
                  </a:ext>
                </a:extLst>
              </a:tr>
            </a:tbl>
          </a:graphicData>
        </a:graphic>
      </p:graphicFrame>
    </p:spTree>
    <p:extLst>
      <p:ext uri="{BB962C8B-B14F-4D97-AF65-F5344CB8AC3E}">
        <p14:creationId xmlns:p14="http://schemas.microsoft.com/office/powerpoint/2010/main" val="3479641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FCDCFE1-ED01-88FC-4AAB-4F1F9FD089F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F8EEBE0-5A80-5353-4F83-8E53F2F2257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CC8EA09-85E0-5A2C-8E1F-4F1FAC62E18B}"/>
              </a:ext>
            </a:extLst>
          </p:cNvPr>
          <p:cNvSpPr>
            <a:spLocks noGrp="1"/>
          </p:cNvSpPr>
          <p:nvPr>
            <p:ph type="sldNum" sz="quarter" idx="12"/>
          </p:nvPr>
        </p:nvSpPr>
        <p:spPr/>
        <p:txBody>
          <a:bodyPr/>
          <a:lstStyle/>
          <a:p>
            <a:fld id="{EF79ADEA-B933-47CC-A4E9-04E6298B917C}" type="slidenum">
              <a:rPr lang="en-US" smtClean="0"/>
              <a:pPr/>
              <a:t>12</a:t>
            </a:fld>
            <a:endParaRPr lang="en-US"/>
          </a:p>
        </p:txBody>
      </p:sp>
      <p:pic>
        <p:nvPicPr>
          <p:cNvPr id="3074" name="Picture 2" descr="Image">
            <a:extLst>
              <a:ext uri="{FF2B5EF4-FFF2-40B4-BE49-F238E27FC236}">
                <a16:creationId xmlns:a16="http://schemas.microsoft.com/office/drawing/2014/main" id="{E1C28902-E062-ED21-A6B8-E688BEA74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088" y="1484784"/>
            <a:ext cx="4522812" cy="45228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C82FAB4-F531-1E26-57A6-A20E14B2D0C9}"/>
              </a:ext>
            </a:extLst>
          </p:cNvPr>
          <p:cNvSpPr txBox="1"/>
          <p:nvPr/>
        </p:nvSpPr>
        <p:spPr>
          <a:xfrm>
            <a:off x="8551629" y="1949204"/>
            <a:ext cx="1398984" cy="646331"/>
          </a:xfrm>
          <a:prstGeom prst="rect">
            <a:avLst/>
          </a:prstGeom>
          <a:noFill/>
        </p:spPr>
        <p:txBody>
          <a:bodyPr wrap="square" rtlCol="0">
            <a:spAutoFit/>
          </a:bodyPr>
          <a:lstStyle/>
          <a:p>
            <a:pPr algn="ctr"/>
            <a:r>
              <a:rPr lang="en-CH" b="1" dirty="0">
                <a:solidFill>
                  <a:srgbClr val="FFFF00"/>
                </a:solidFill>
              </a:rPr>
              <a:t>Fast code</a:t>
            </a:r>
          </a:p>
          <a:p>
            <a:pPr algn="ctr"/>
            <a:r>
              <a:rPr lang="en-CH" b="1" dirty="0">
                <a:solidFill>
                  <a:srgbClr val="FFFF00"/>
                </a:solidFill>
              </a:rPr>
              <a:t>O(n^2)</a:t>
            </a:r>
          </a:p>
        </p:txBody>
      </p:sp>
      <p:sp>
        <p:nvSpPr>
          <p:cNvPr id="8" name="TextBox 7">
            <a:extLst>
              <a:ext uri="{FF2B5EF4-FFF2-40B4-BE49-F238E27FC236}">
                <a16:creationId xmlns:a16="http://schemas.microsoft.com/office/drawing/2014/main" id="{C7971566-3187-BA1E-C09B-A41ADED985F7}"/>
              </a:ext>
            </a:extLst>
          </p:cNvPr>
          <p:cNvSpPr txBox="1"/>
          <p:nvPr/>
        </p:nvSpPr>
        <p:spPr>
          <a:xfrm>
            <a:off x="9768408" y="2996952"/>
            <a:ext cx="1611547" cy="646331"/>
          </a:xfrm>
          <a:prstGeom prst="rect">
            <a:avLst/>
          </a:prstGeom>
          <a:noFill/>
        </p:spPr>
        <p:txBody>
          <a:bodyPr wrap="square" rtlCol="0">
            <a:spAutoFit/>
          </a:bodyPr>
          <a:lstStyle/>
          <a:p>
            <a:pPr algn="ctr"/>
            <a:r>
              <a:rPr lang="en-CH" b="1" dirty="0">
                <a:solidFill>
                  <a:srgbClr val="FFFF00"/>
                </a:solidFill>
              </a:rPr>
              <a:t>Regular code</a:t>
            </a:r>
          </a:p>
          <a:p>
            <a:pPr algn="ctr"/>
            <a:r>
              <a:rPr lang="en-CH" b="1" dirty="0">
                <a:solidFill>
                  <a:srgbClr val="FFFF00"/>
                </a:solidFill>
              </a:rPr>
              <a:t>O(n)</a:t>
            </a:r>
          </a:p>
        </p:txBody>
      </p:sp>
      <p:pic>
        <p:nvPicPr>
          <p:cNvPr id="10" name="Picture 9" descr="A graph on a piece of paper&#10;&#10;Description automatically generated">
            <a:extLst>
              <a:ext uri="{FF2B5EF4-FFF2-40B4-BE49-F238E27FC236}">
                <a16:creationId xmlns:a16="http://schemas.microsoft.com/office/drawing/2014/main" id="{6D0AAA96-255A-B23E-448C-90CDA096267A}"/>
              </a:ext>
            </a:extLst>
          </p:cNvPr>
          <p:cNvPicPr>
            <a:picLocks noChangeAspect="1"/>
          </p:cNvPicPr>
          <p:nvPr/>
        </p:nvPicPr>
        <p:blipFill rotWithShape="1">
          <a:blip r:embed="rId3">
            <a:biLevel thresh="75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21651" r="18500"/>
          <a:stretch/>
        </p:blipFill>
        <p:spPr>
          <a:xfrm rot="5400000">
            <a:off x="1233266" y="1120810"/>
            <a:ext cx="4060716" cy="5088688"/>
          </a:xfrm>
          <a:prstGeom prst="rect">
            <a:avLst/>
          </a:prstGeom>
        </p:spPr>
      </p:pic>
      <p:sp>
        <p:nvSpPr>
          <p:cNvPr id="11" name="TextBox 10">
            <a:extLst>
              <a:ext uri="{FF2B5EF4-FFF2-40B4-BE49-F238E27FC236}">
                <a16:creationId xmlns:a16="http://schemas.microsoft.com/office/drawing/2014/main" id="{E9F9EA75-550E-4BB4-D07E-8404054061B5}"/>
              </a:ext>
            </a:extLst>
          </p:cNvPr>
          <p:cNvSpPr txBox="1"/>
          <p:nvPr/>
        </p:nvSpPr>
        <p:spPr>
          <a:xfrm>
            <a:off x="4408984" y="3643283"/>
            <a:ext cx="1615008" cy="738664"/>
          </a:xfrm>
          <a:prstGeom prst="rect">
            <a:avLst/>
          </a:prstGeom>
          <a:noFill/>
        </p:spPr>
        <p:txBody>
          <a:bodyPr wrap="square" rtlCol="0">
            <a:spAutoFit/>
          </a:bodyPr>
          <a:lstStyle/>
          <a:p>
            <a:pPr algn="ctr"/>
            <a:r>
              <a:rPr lang="en-CH" sz="1400" dirty="0"/>
              <a:t>Fast code</a:t>
            </a:r>
          </a:p>
          <a:p>
            <a:pPr algn="ctr"/>
            <a:r>
              <a:rPr lang="en-CH" sz="1400" dirty="0"/>
              <a:t>(parallel, Cython)</a:t>
            </a:r>
          </a:p>
          <a:p>
            <a:pPr algn="ctr"/>
            <a:r>
              <a:rPr lang="en-CH" sz="1400" dirty="0"/>
              <a:t>O(n^2)</a:t>
            </a:r>
          </a:p>
        </p:txBody>
      </p:sp>
      <p:sp>
        <p:nvSpPr>
          <p:cNvPr id="12" name="TextBox 11">
            <a:extLst>
              <a:ext uri="{FF2B5EF4-FFF2-40B4-BE49-F238E27FC236}">
                <a16:creationId xmlns:a16="http://schemas.microsoft.com/office/drawing/2014/main" id="{B72F568A-A9E9-C411-517F-AFC498A8F64E}"/>
              </a:ext>
            </a:extLst>
          </p:cNvPr>
          <p:cNvSpPr txBox="1"/>
          <p:nvPr/>
        </p:nvSpPr>
        <p:spPr>
          <a:xfrm>
            <a:off x="1864640" y="2473732"/>
            <a:ext cx="1398984" cy="523220"/>
          </a:xfrm>
          <a:prstGeom prst="rect">
            <a:avLst/>
          </a:prstGeom>
          <a:noFill/>
        </p:spPr>
        <p:txBody>
          <a:bodyPr wrap="square" rtlCol="0">
            <a:spAutoFit/>
          </a:bodyPr>
          <a:lstStyle/>
          <a:p>
            <a:pPr algn="ctr"/>
            <a:r>
              <a:rPr lang="en-CH" sz="1400" dirty="0"/>
              <a:t>Regular code</a:t>
            </a:r>
          </a:p>
          <a:p>
            <a:pPr algn="ctr"/>
            <a:r>
              <a:rPr lang="en-CH" sz="1400" dirty="0"/>
              <a:t>O(n)</a:t>
            </a:r>
          </a:p>
        </p:txBody>
      </p:sp>
    </p:spTree>
    <p:extLst>
      <p:ext uri="{BB962C8B-B14F-4D97-AF65-F5344CB8AC3E}">
        <p14:creationId xmlns:p14="http://schemas.microsoft.com/office/powerpoint/2010/main" val="2722568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Example: Find common words</a:t>
            </a:r>
          </a:p>
        </p:txBody>
      </p:sp>
      <p:sp>
        <p:nvSpPr>
          <p:cNvPr id="3" name="Content Placeholder 2">
            <a:extLst>
              <a:ext uri="{FF2B5EF4-FFF2-40B4-BE49-F238E27FC236}">
                <a16:creationId xmlns:a16="http://schemas.microsoft.com/office/drawing/2014/main" id="{E93096AB-3E1B-8BD5-B098-628CCF7902AB}"/>
              </a:ext>
            </a:extLst>
          </p:cNvPr>
          <p:cNvSpPr>
            <a:spLocks noGrp="1"/>
          </p:cNvSpPr>
          <p:nvPr>
            <p:ph idx="1"/>
          </p:nvPr>
        </p:nvSpPr>
        <p:spPr>
          <a:xfrm>
            <a:off x="838200" y="1607027"/>
            <a:ext cx="10515600" cy="4692179"/>
          </a:xfrm>
        </p:spPr>
        <p:txBody>
          <a:bodyPr>
            <a:normAutofit/>
          </a:bodyPr>
          <a:lstStyle/>
          <a:p>
            <a:pPr marL="0" indent="0">
              <a:buNone/>
            </a:pPr>
            <a:r>
              <a:rPr lang="en-CH" dirty="0"/>
              <a:t>Problem: given two lists of words, extract all the words that are in common</a:t>
            </a:r>
            <a:br>
              <a:rPr lang="en-CH" dirty="0"/>
            </a:br>
            <a:endParaRPr lang="en-CH" dirty="0"/>
          </a:p>
          <a:p>
            <a:endParaRPr lang="en-CH" dirty="0"/>
          </a:p>
          <a:p>
            <a:endParaRPr lang="en-CH" dirty="0"/>
          </a:p>
          <a:p>
            <a:endParaRPr lang="en-CH" dirty="0"/>
          </a:p>
          <a:p>
            <a:endParaRPr lang="en-CH" dirty="0"/>
          </a:p>
          <a:p>
            <a:endParaRPr lang="en-CH" dirty="0"/>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13</a:t>
            </a:fld>
            <a:endParaRPr lang="en-US"/>
          </a:p>
        </p:txBody>
      </p:sp>
      <p:pic>
        <p:nvPicPr>
          <p:cNvPr id="17" name="Picture 16">
            <a:extLst>
              <a:ext uri="{FF2B5EF4-FFF2-40B4-BE49-F238E27FC236}">
                <a16:creationId xmlns:a16="http://schemas.microsoft.com/office/drawing/2014/main" id="{AFEEF298-37F3-520E-558F-3EF9D4F027D6}"/>
              </a:ext>
            </a:extLst>
          </p:cNvPr>
          <p:cNvPicPr>
            <a:picLocks noChangeAspect="1"/>
          </p:cNvPicPr>
          <p:nvPr/>
        </p:nvPicPr>
        <p:blipFill>
          <a:blip r:embed="rId2"/>
          <a:stretch>
            <a:fillRect/>
          </a:stretch>
        </p:blipFill>
        <p:spPr>
          <a:xfrm>
            <a:off x="1703512" y="2636912"/>
            <a:ext cx="8784976" cy="648072"/>
          </a:xfrm>
          <a:prstGeom prst="rect">
            <a:avLst/>
          </a:prstGeom>
        </p:spPr>
      </p:pic>
    </p:spTree>
    <p:extLst>
      <p:ext uri="{BB962C8B-B14F-4D97-AF65-F5344CB8AC3E}">
        <p14:creationId xmlns:p14="http://schemas.microsoft.com/office/powerpoint/2010/main" val="2290334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fontScale="90000"/>
          </a:bodyPr>
          <a:lstStyle/>
          <a:p>
            <a:r>
              <a:rPr lang="en-CH" dirty="0"/>
              <a:t>Find common words, </a:t>
            </a:r>
            <a:r>
              <a:rPr lang="en-US" dirty="0"/>
              <a:t>2x</a:t>
            </a:r>
            <a:r>
              <a:rPr lang="en-CH" dirty="0"/>
              <a:t> for-loops implementation</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14</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4359737"/>
            <a:ext cx="9361040" cy="954107"/>
          </a:xfrm>
          <a:prstGeom prst="rect">
            <a:avLst/>
          </a:prstGeom>
          <a:noFill/>
        </p:spPr>
        <p:txBody>
          <a:bodyPr wrap="square" rtlCol="0">
            <a:spAutoFit/>
          </a:bodyPr>
          <a:lstStyle/>
          <a:p>
            <a:r>
              <a:rPr lang="en-CH" sz="2800" dirty="0"/>
              <a:t>What is the big-O complexity of this implementation? </a:t>
            </a:r>
          </a:p>
          <a:p>
            <a:r>
              <a:rPr lang="en-CH" sz="2800" dirty="0"/>
              <a:t>n * n ~ O(n^2)</a:t>
            </a:r>
          </a:p>
        </p:txBody>
      </p:sp>
      <p:pic>
        <p:nvPicPr>
          <p:cNvPr id="11" name="Picture 10">
            <a:extLst>
              <a:ext uri="{FF2B5EF4-FFF2-40B4-BE49-F238E27FC236}">
                <a16:creationId xmlns:a16="http://schemas.microsoft.com/office/drawing/2014/main" id="{AE408B0A-1188-7D54-5322-43BEF2DCE4C0}"/>
              </a:ext>
            </a:extLst>
          </p:cNvPr>
          <p:cNvPicPr>
            <a:picLocks noChangeAspect="1"/>
          </p:cNvPicPr>
          <p:nvPr/>
        </p:nvPicPr>
        <p:blipFill>
          <a:blip r:embed="rId2"/>
          <a:stretch>
            <a:fillRect/>
          </a:stretch>
        </p:blipFill>
        <p:spPr>
          <a:xfrm>
            <a:off x="1411688" y="1841500"/>
            <a:ext cx="6235700" cy="1587500"/>
          </a:xfrm>
          <a:prstGeom prst="rect">
            <a:avLst/>
          </a:prstGeom>
        </p:spPr>
      </p:pic>
    </p:spTree>
    <p:extLst>
      <p:ext uri="{BB962C8B-B14F-4D97-AF65-F5344CB8AC3E}">
        <p14:creationId xmlns:p14="http://schemas.microsoft.com/office/powerpoint/2010/main" val="3805309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fontScale="90000"/>
          </a:bodyPr>
          <a:lstStyle/>
          <a:p>
            <a:r>
              <a:rPr lang="en-CH" dirty="0"/>
              <a:t>Find common words, </a:t>
            </a:r>
            <a:r>
              <a:rPr lang="en-US" dirty="0"/>
              <a:t>sorted lists </a:t>
            </a:r>
            <a:r>
              <a:rPr lang="en-CH" dirty="0"/>
              <a:t>implementation</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15</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5321150"/>
            <a:ext cx="9721080" cy="954107"/>
          </a:xfrm>
          <a:prstGeom prst="rect">
            <a:avLst/>
          </a:prstGeom>
          <a:noFill/>
        </p:spPr>
        <p:txBody>
          <a:bodyPr wrap="square" rtlCol="0">
            <a:spAutoFit/>
          </a:bodyPr>
          <a:lstStyle/>
          <a:p>
            <a:r>
              <a:rPr lang="en-CH" sz="2800" dirty="0"/>
              <a:t>What is the big-O complexity of this implementation? </a:t>
            </a:r>
          </a:p>
          <a:p>
            <a:r>
              <a:rPr lang="en-US" sz="2800" dirty="0"/>
              <a:t>2 * sorting + traversing two lists = 2*n log n + 2*n  ~  O(n * log n)</a:t>
            </a:r>
          </a:p>
        </p:txBody>
      </p:sp>
      <p:pic>
        <p:nvPicPr>
          <p:cNvPr id="8" name="Picture 7">
            <a:extLst>
              <a:ext uri="{FF2B5EF4-FFF2-40B4-BE49-F238E27FC236}">
                <a16:creationId xmlns:a16="http://schemas.microsoft.com/office/drawing/2014/main" id="{16146D08-E6B6-3F71-FEE9-ADEEC8BA94F7}"/>
              </a:ext>
            </a:extLst>
          </p:cNvPr>
          <p:cNvPicPr>
            <a:picLocks noChangeAspect="1"/>
          </p:cNvPicPr>
          <p:nvPr/>
        </p:nvPicPr>
        <p:blipFill>
          <a:blip r:embed="rId2"/>
          <a:stretch>
            <a:fillRect/>
          </a:stretch>
        </p:blipFill>
        <p:spPr>
          <a:xfrm>
            <a:off x="1415480" y="1271416"/>
            <a:ext cx="6210300" cy="3733800"/>
          </a:xfrm>
          <a:prstGeom prst="rect">
            <a:avLst/>
          </a:prstGeom>
        </p:spPr>
      </p:pic>
    </p:spTree>
    <p:extLst>
      <p:ext uri="{BB962C8B-B14F-4D97-AF65-F5344CB8AC3E}">
        <p14:creationId xmlns:p14="http://schemas.microsoft.com/office/powerpoint/2010/main" val="1625295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1034A-CA3C-57A5-780C-81F9CD3FD6F5}"/>
              </a:ext>
            </a:extLst>
          </p:cNvPr>
          <p:cNvSpPr>
            <a:spLocks noGrp="1"/>
          </p:cNvSpPr>
          <p:nvPr>
            <p:ph type="title"/>
          </p:nvPr>
        </p:nvSpPr>
        <p:spPr/>
        <p:txBody>
          <a:bodyPr>
            <a:normAutofit/>
          </a:bodyPr>
          <a:lstStyle/>
          <a:p>
            <a:r>
              <a:rPr lang="en-CH" dirty="0"/>
              <a:t>Find common words, </a:t>
            </a:r>
            <a:r>
              <a:rPr lang="en-US" dirty="0"/>
              <a:t>sets </a:t>
            </a:r>
            <a:r>
              <a:rPr lang="en-CH" dirty="0"/>
              <a:t>implementation</a:t>
            </a:r>
          </a:p>
        </p:txBody>
      </p:sp>
      <p:sp>
        <p:nvSpPr>
          <p:cNvPr id="4" name="Date Placeholder 3">
            <a:extLst>
              <a:ext uri="{FF2B5EF4-FFF2-40B4-BE49-F238E27FC236}">
                <a16:creationId xmlns:a16="http://schemas.microsoft.com/office/drawing/2014/main" id="{D07E1988-0A43-3863-6FD1-EDFDCFE712A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927217D-1932-F000-4B8F-B2E4392A75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C1AC604F-D5BB-05EC-848F-12418C5E6791}"/>
              </a:ext>
            </a:extLst>
          </p:cNvPr>
          <p:cNvSpPr>
            <a:spLocks noGrp="1"/>
          </p:cNvSpPr>
          <p:nvPr>
            <p:ph type="sldNum" sz="quarter" idx="12"/>
          </p:nvPr>
        </p:nvSpPr>
        <p:spPr/>
        <p:txBody>
          <a:bodyPr/>
          <a:lstStyle/>
          <a:p>
            <a:fld id="{EF79ADEA-B933-47CC-A4E9-04E6298B917C}" type="slidenum">
              <a:rPr lang="en-US" smtClean="0"/>
              <a:pPr/>
              <a:t>16</a:t>
            </a:fld>
            <a:endParaRPr lang="en-US"/>
          </a:p>
        </p:txBody>
      </p:sp>
      <p:sp>
        <p:nvSpPr>
          <p:cNvPr id="10" name="TextBox 9">
            <a:extLst>
              <a:ext uri="{FF2B5EF4-FFF2-40B4-BE49-F238E27FC236}">
                <a16:creationId xmlns:a16="http://schemas.microsoft.com/office/drawing/2014/main" id="{0F5CCBAD-DF15-3934-FCCB-CB656B12AE22}"/>
              </a:ext>
            </a:extLst>
          </p:cNvPr>
          <p:cNvSpPr txBox="1"/>
          <p:nvPr/>
        </p:nvSpPr>
        <p:spPr>
          <a:xfrm>
            <a:off x="1415480" y="3745602"/>
            <a:ext cx="9721080" cy="2246769"/>
          </a:xfrm>
          <a:prstGeom prst="rect">
            <a:avLst/>
          </a:prstGeom>
          <a:noFill/>
        </p:spPr>
        <p:txBody>
          <a:bodyPr wrap="square" rtlCol="0">
            <a:spAutoFit/>
          </a:bodyPr>
          <a:lstStyle/>
          <a:p>
            <a:r>
              <a:rPr lang="en-CH" sz="2800" dirty="0"/>
              <a:t>What is the big-O complexity of this implementation? </a:t>
            </a:r>
          </a:p>
          <a:p>
            <a:r>
              <a:rPr lang="en-US" sz="2800" dirty="0"/>
              <a:t>2 * transforming to set + intersection = 3 * n ~  O(n)</a:t>
            </a:r>
          </a:p>
          <a:p>
            <a:endParaRPr lang="en-US" sz="2800" dirty="0"/>
          </a:p>
          <a:p>
            <a:r>
              <a:rPr lang="en-US" sz="2800" dirty="0"/>
              <a:t>How could you have known that set intersection is fast? </a:t>
            </a:r>
            <a:br>
              <a:rPr lang="en-US" sz="2800" dirty="0"/>
            </a:br>
            <a:r>
              <a:rPr lang="en-US" sz="2800" dirty="0"/>
              <a:t>Learning about data structures!</a:t>
            </a:r>
          </a:p>
        </p:txBody>
      </p:sp>
      <p:pic>
        <p:nvPicPr>
          <p:cNvPr id="3" name="Picture 2">
            <a:extLst>
              <a:ext uri="{FF2B5EF4-FFF2-40B4-BE49-F238E27FC236}">
                <a16:creationId xmlns:a16="http://schemas.microsoft.com/office/drawing/2014/main" id="{39FE2D41-8C11-30F2-EDF4-B7820EFA9B19}"/>
              </a:ext>
            </a:extLst>
          </p:cNvPr>
          <p:cNvPicPr>
            <a:picLocks noChangeAspect="1"/>
          </p:cNvPicPr>
          <p:nvPr/>
        </p:nvPicPr>
        <p:blipFill>
          <a:blip r:embed="rId2"/>
          <a:stretch>
            <a:fillRect/>
          </a:stretch>
        </p:blipFill>
        <p:spPr>
          <a:xfrm>
            <a:off x="1415480" y="1766199"/>
            <a:ext cx="6197600" cy="1346200"/>
          </a:xfrm>
          <a:prstGeom prst="rect">
            <a:avLst/>
          </a:prstGeom>
        </p:spPr>
      </p:pic>
    </p:spTree>
    <p:extLst>
      <p:ext uri="{BB962C8B-B14F-4D97-AF65-F5344CB8AC3E}">
        <p14:creationId xmlns:p14="http://schemas.microsoft.com/office/powerpoint/2010/main" val="2212569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C27B-1D47-E39D-6546-CF0FC38B137E}"/>
              </a:ext>
            </a:extLst>
          </p:cNvPr>
          <p:cNvSpPr>
            <a:spLocks noGrp="1"/>
          </p:cNvSpPr>
          <p:nvPr>
            <p:ph type="title"/>
          </p:nvPr>
        </p:nvSpPr>
        <p:spPr/>
        <p:txBody>
          <a:bodyPr>
            <a:normAutofit fontScale="90000"/>
          </a:bodyPr>
          <a:lstStyle/>
          <a:p>
            <a:r>
              <a:rPr lang="en-CH" dirty="0"/>
              <a:t>Basic information about Python data structures </a:t>
            </a:r>
          </a:p>
        </p:txBody>
      </p:sp>
      <p:sp>
        <p:nvSpPr>
          <p:cNvPr id="3" name="Content Placeholder 2">
            <a:extLst>
              <a:ext uri="{FF2B5EF4-FFF2-40B4-BE49-F238E27FC236}">
                <a16:creationId xmlns:a16="http://schemas.microsoft.com/office/drawing/2014/main" id="{2D1C9F09-D99F-3A5D-7023-18DA5C03B2C6}"/>
              </a:ext>
            </a:extLst>
          </p:cNvPr>
          <p:cNvSpPr>
            <a:spLocks noGrp="1"/>
          </p:cNvSpPr>
          <p:nvPr>
            <p:ph idx="1"/>
          </p:nvPr>
        </p:nvSpPr>
        <p:spPr/>
        <p:txBody>
          <a:bodyPr>
            <a:normAutofit lnSpcReduction="10000"/>
          </a:bodyPr>
          <a:lstStyle/>
          <a:p>
            <a:r>
              <a:rPr lang="en-CH" dirty="0"/>
              <a:t>lists: collection of ordered, arbitrary data</a:t>
            </a:r>
          </a:p>
          <a:p>
            <a:pPr lvl="1"/>
            <a:r>
              <a:rPr lang="en-CH" dirty="0"/>
              <a:t>getting an element by index: O(1)</a:t>
            </a:r>
          </a:p>
          <a:p>
            <a:pPr lvl="1"/>
            <a:r>
              <a:rPr lang="en-CH" dirty="0"/>
              <a:t>appending: O(1)</a:t>
            </a:r>
          </a:p>
          <a:p>
            <a:pPr lvl="1"/>
            <a:r>
              <a:rPr lang="en-CH" dirty="0"/>
              <a:t>inserting an element: O(n)</a:t>
            </a:r>
          </a:p>
          <a:p>
            <a:pPr lvl="1"/>
            <a:r>
              <a:rPr lang="en-CH" dirty="0"/>
              <a:t>sorting: O(n * log n)</a:t>
            </a:r>
          </a:p>
          <a:p>
            <a:pPr lvl="1"/>
            <a:r>
              <a:rPr lang="en-CH" dirty="0"/>
              <a:t>finding an element (e.g., ”if element in my_list: …”): O(n)</a:t>
            </a:r>
          </a:p>
          <a:p>
            <a:r>
              <a:rPr lang="en-CH" dirty="0"/>
              <a:t>dictionaries (”hashmaps”)</a:t>
            </a:r>
          </a:p>
          <a:p>
            <a:pPr lvl="1"/>
            <a:r>
              <a:rPr lang="en-CH" dirty="0"/>
              <a:t>inserting: O(1) </a:t>
            </a:r>
          </a:p>
          <a:p>
            <a:pPr lvl="1"/>
            <a:r>
              <a:rPr lang="en-CH" dirty="0"/>
              <a:t>finding element by key: O(1)</a:t>
            </a:r>
          </a:p>
          <a:p>
            <a:r>
              <a:rPr lang="en-CH" dirty="0"/>
              <a:t>sets (it’s just dictionaries without values)</a:t>
            </a:r>
          </a:p>
          <a:p>
            <a:pPr lvl="1"/>
            <a:r>
              <a:rPr lang="en-CH" dirty="0"/>
              <a:t>inserting: O(1) </a:t>
            </a:r>
          </a:p>
          <a:p>
            <a:pPr lvl="1"/>
            <a:r>
              <a:rPr lang="en-CH" dirty="0"/>
              <a:t>finding an element (e.g., ”if element in my_set: …”): O(1)</a:t>
            </a:r>
          </a:p>
          <a:p>
            <a:endParaRPr lang="en-CH" dirty="0"/>
          </a:p>
        </p:txBody>
      </p:sp>
      <p:sp>
        <p:nvSpPr>
          <p:cNvPr id="4" name="Date Placeholder 3">
            <a:extLst>
              <a:ext uri="{FF2B5EF4-FFF2-40B4-BE49-F238E27FC236}">
                <a16:creationId xmlns:a16="http://schemas.microsoft.com/office/drawing/2014/main" id="{19E5C14D-DDBE-16B6-8D1D-1F2CF1B17DA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F13B8E0-4B28-E234-E0F8-CDB4CC6AC70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5AFFD0B-66E6-6176-3B92-998E3AFB5B4C}"/>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7" name="TextBox 6">
            <a:extLst>
              <a:ext uri="{FF2B5EF4-FFF2-40B4-BE49-F238E27FC236}">
                <a16:creationId xmlns:a16="http://schemas.microsoft.com/office/drawing/2014/main" id="{C73CBFE3-C4E3-3C0F-9314-28E0D79438B4}"/>
              </a:ext>
            </a:extLst>
          </p:cNvPr>
          <p:cNvSpPr txBox="1"/>
          <p:nvPr/>
        </p:nvSpPr>
        <p:spPr>
          <a:xfrm>
            <a:off x="8832304" y="1429267"/>
            <a:ext cx="3200400" cy="4524315"/>
          </a:xfrm>
          <a:prstGeom prst="rect">
            <a:avLst/>
          </a:prstGeom>
          <a:solidFill>
            <a:srgbClr val="FFFF00"/>
          </a:solidFill>
        </p:spPr>
        <p:txBody>
          <a:bodyPr wrap="square" rtlCol="0">
            <a:spAutoFit/>
          </a:bodyPr>
          <a:lstStyle/>
          <a:p>
            <a:r>
              <a:rPr lang="en-CH" dirty="0"/>
              <a:t>Note that there may be different implementations of these data structures with different complexities, these are for the Python implementation.</a:t>
            </a:r>
          </a:p>
          <a:p>
            <a:endParaRPr lang="en-CH" dirty="0"/>
          </a:p>
          <a:p>
            <a:r>
              <a:rPr lang="en-CH" dirty="0"/>
              <a:t>E.g., if finding an element in a list is important, one could implement it as two dictionaries, one mapping indices to data, one mapping data to indices. Finding out the complexities of all the operations with this implementation is left as a homework.</a:t>
            </a:r>
          </a:p>
        </p:txBody>
      </p:sp>
    </p:spTree>
    <p:extLst>
      <p:ext uri="{BB962C8B-B14F-4D97-AF65-F5344CB8AC3E}">
        <p14:creationId xmlns:p14="http://schemas.microsoft.com/office/powerpoint/2010/main" val="914207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E002-39F4-D80A-9C3D-F5204511D74B}"/>
              </a:ext>
            </a:extLst>
          </p:cNvPr>
          <p:cNvSpPr>
            <a:spLocks noGrp="1"/>
          </p:cNvSpPr>
          <p:nvPr>
            <p:ph type="title"/>
          </p:nvPr>
        </p:nvSpPr>
        <p:spPr/>
        <p:txBody>
          <a:bodyPr/>
          <a:lstStyle/>
          <a:p>
            <a:r>
              <a:rPr lang="en-CH" dirty="0"/>
              <a:t>Exercise</a:t>
            </a:r>
          </a:p>
        </p:txBody>
      </p:sp>
      <p:sp>
        <p:nvSpPr>
          <p:cNvPr id="3" name="Content Placeholder 2">
            <a:extLst>
              <a:ext uri="{FF2B5EF4-FFF2-40B4-BE49-F238E27FC236}">
                <a16:creationId xmlns:a16="http://schemas.microsoft.com/office/drawing/2014/main" id="{252EA6B8-D99B-01B3-44D3-B90E2A3F88BA}"/>
              </a:ext>
            </a:extLst>
          </p:cNvPr>
          <p:cNvSpPr>
            <a:spLocks noGrp="1"/>
          </p:cNvSpPr>
          <p:nvPr>
            <p:ph idx="1"/>
          </p:nvPr>
        </p:nvSpPr>
        <p:spPr/>
        <p:txBody>
          <a:bodyPr/>
          <a:lstStyle/>
          <a:p>
            <a:r>
              <a:rPr lang="en-CH" dirty="0"/>
              <a:t>You are given a long list of English words</a:t>
            </a:r>
          </a:p>
          <a:p>
            <a:r>
              <a:rPr lang="en-CH" dirty="0"/>
              <a:t>The goal is to find all the anagrams of an input word</a:t>
            </a:r>
          </a:p>
          <a:p>
            <a:endParaRPr lang="en-CH" dirty="0"/>
          </a:p>
          <a:p>
            <a:r>
              <a:rPr lang="en-CH" dirty="0"/>
              <a:t>What data structure to use for the list of words?</a:t>
            </a:r>
          </a:p>
          <a:p>
            <a:r>
              <a:rPr lang="en-CH" dirty="0"/>
              <a:t>Write the algorithm</a:t>
            </a:r>
          </a:p>
          <a:p>
            <a:r>
              <a:rPr lang="en-CH" dirty="0"/>
              <a:t>What is the Big-O class of your algorithm?</a:t>
            </a:r>
          </a:p>
        </p:txBody>
      </p:sp>
      <p:sp>
        <p:nvSpPr>
          <p:cNvPr id="4" name="Date Placeholder 3">
            <a:extLst>
              <a:ext uri="{FF2B5EF4-FFF2-40B4-BE49-F238E27FC236}">
                <a16:creationId xmlns:a16="http://schemas.microsoft.com/office/drawing/2014/main" id="{A6E14D19-DB98-41FC-D1ED-5240983DD556}"/>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91F39F4D-6ABD-2C72-2FB1-3389FA9E578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C55F4DD-8A3F-5E3D-B788-385EE98CE037}"/>
              </a:ext>
            </a:extLst>
          </p:cNvPr>
          <p:cNvSpPr>
            <a:spLocks noGrp="1"/>
          </p:cNvSpPr>
          <p:nvPr>
            <p:ph type="sldNum" sz="quarter" idx="12"/>
          </p:nvPr>
        </p:nvSpPr>
        <p:spPr/>
        <p:txBody>
          <a:bodyPr/>
          <a:lstStyle/>
          <a:p>
            <a:fld id="{EF79ADEA-B933-47CC-A4E9-04E6298B917C}" type="slidenum">
              <a:rPr lang="en-US" smtClean="0"/>
              <a:pPr/>
              <a:t>18</a:t>
            </a:fld>
            <a:endParaRPr lang="en-US"/>
          </a:p>
        </p:txBody>
      </p:sp>
    </p:spTree>
    <p:extLst>
      <p:ext uri="{BB962C8B-B14F-4D97-AF65-F5344CB8AC3E}">
        <p14:creationId xmlns:p14="http://schemas.microsoft.com/office/powerpoint/2010/main" val="2413108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NUMPY</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19</a:t>
            </a:fld>
            <a:endParaRPr lang="en-US"/>
          </a:p>
        </p:txBody>
      </p:sp>
    </p:spTree>
    <p:extLst>
      <p:ext uri="{BB962C8B-B14F-4D97-AF65-F5344CB8AC3E}">
        <p14:creationId xmlns:p14="http://schemas.microsoft.com/office/powerpoint/2010/main" val="2451025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Goals (will be removed)</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Goals:</a:t>
            </a:r>
          </a:p>
          <a:p>
            <a:pPr lvl="1"/>
            <a:r>
              <a:rPr lang="en-CH" dirty="0"/>
              <a:t>Brief introduction to data structures</a:t>
            </a:r>
          </a:p>
          <a:p>
            <a:pPr lvl="2"/>
            <a:r>
              <a:rPr lang="en-CH" dirty="0"/>
              <a:t>why are there many? what are the trade-offs? Basic facts about Python lists, sets, and dictionaries (exercise)</a:t>
            </a:r>
          </a:p>
          <a:p>
            <a:pPr lvl="1"/>
            <a:r>
              <a:rPr lang="en-CH" dirty="0"/>
              <a:t>arrays, grid of homogeneous data (numpy)</a:t>
            </a:r>
          </a:p>
          <a:p>
            <a:pPr lvl="2"/>
            <a:r>
              <a:rPr lang="en-CH" dirty="0"/>
              <a:t>efficient storage in memory, interpretation layer, and C-level loops</a:t>
            </a:r>
          </a:p>
          <a:p>
            <a:pPr lvl="2"/>
            <a:r>
              <a:rPr lang="en-CH" dirty="0"/>
              <a:t>knowing this makes it easy to understand: view vs copy; when is C- or F-order better</a:t>
            </a:r>
          </a:p>
          <a:p>
            <a:pPr lvl="2"/>
            <a:r>
              <a:rPr lang="en-CH" dirty="0"/>
              <a:t>off-memory array: memmaps, HDF5 (and beyond C- and F-order, example 3D geodata)</a:t>
            </a:r>
          </a:p>
          <a:p>
            <a:pPr lvl="2"/>
            <a:r>
              <a:rPr lang="en-CH" dirty="0"/>
              <a:t>blosc: memory-compressed arrays</a:t>
            </a:r>
          </a:p>
          <a:p>
            <a:pPr lvl="1"/>
            <a:r>
              <a:rPr lang="en-CH" dirty="0"/>
              <a:t>tables, indexed columns of inhomogeneous data (pandas, dask, sql, …)</a:t>
            </a:r>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2</a:t>
            </a:fld>
            <a:endParaRPr lang="en-US"/>
          </a:p>
        </p:txBody>
      </p:sp>
      <p:sp>
        <p:nvSpPr>
          <p:cNvPr id="7" name="Rectangle 6">
            <a:extLst>
              <a:ext uri="{FF2B5EF4-FFF2-40B4-BE49-F238E27FC236}">
                <a16:creationId xmlns:a16="http://schemas.microsoft.com/office/drawing/2014/main" id="{DC02E2DB-0862-3C24-0A48-A26003A6F5D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139053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0CD99-6782-9A32-BC7B-A5B5E9E2CC2B}"/>
              </a:ext>
            </a:extLst>
          </p:cNvPr>
          <p:cNvSpPr>
            <a:spLocks noGrp="1"/>
          </p:cNvSpPr>
          <p:nvPr>
            <p:ph type="title"/>
          </p:nvPr>
        </p:nvSpPr>
        <p:spPr/>
        <p:txBody>
          <a:bodyPr/>
          <a:lstStyle/>
          <a:p>
            <a:r>
              <a:rPr lang="en-CH" dirty="0"/>
              <a:t>Numpy content draft</a:t>
            </a:r>
          </a:p>
        </p:txBody>
      </p:sp>
      <p:sp>
        <p:nvSpPr>
          <p:cNvPr id="6" name="Content Placeholder 5">
            <a:extLst>
              <a:ext uri="{FF2B5EF4-FFF2-40B4-BE49-F238E27FC236}">
                <a16:creationId xmlns:a16="http://schemas.microsoft.com/office/drawing/2014/main" id="{5DBC20B7-9C04-69D2-1A90-EAD397E5291F}"/>
              </a:ext>
            </a:extLst>
          </p:cNvPr>
          <p:cNvSpPr>
            <a:spLocks noGrp="1"/>
          </p:cNvSpPr>
          <p:nvPr>
            <p:ph idx="1"/>
          </p:nvPr>
        </p:nvSpPr>
        <p:spPr/>
        <p:txBody>
          <a:bodyPr>
            <a:normAutofit fontScale="92500" lnSpcReduction="20000"/>
          </a:bodyPr>
          <a:lstStyle/>
          <a:p>
            <a:r>
              <a:rPr lang="en-CH" dirty="0"/>
              <a:t>What is an array? continuous block in memory, metadata to interpret it</a:t>
            </a:r>
          </a:p>
          <a:p>
            <a:r>
              <a:rPr lang="en-CH" dirty="0"/>
              <a:t>1. memory efficiency</a:t>
            </a:r>
          </a:p>
          <a:p>
            <a:pPr lvl="1"/>
            <a:r>
              <a:rPr lang="en-CH" dirty="0"/>
              <a:t>show metadata: dtype, shape, stride</a:t>
            </a:r>
          </a:p>
          <a:p>
            <a:pPr lvl="1"/>
            <a:r>
              <a:rPr lang="en-CH" dirty="0"/>
              <a:t>this explains view vs copy</a:t>
            </a:r>
          </a:p>
          <a:p>
            <a:pPr lvl="1"/>
            <a:r>
              <a:rPr lang="en-CH" dirty="0"/>
              <a:t>questions: is this a view or a copy?</a:t>
            </a:r>
          </a:p>
          <a:p>
            <a:pPr lvl="1"/>
            <a:r>
              <a:rPr lang="en-CH" dirty="0"/>
              <a:t>explain broadcasting in this view</a:t>
            </a:r>
          </a:p>
          <a:p>
            <a:r>
              <a:rPr lang="en-CH" dirty="0"/>
              <a:t>2. speed efficiency with C-level loops: it requires using vectorized operations! or Cython</a:t>
            </a:r>
          </a:p>
          <a:p>
            <a:pPr lvl="1"/>
            <a:r>
              <a:rPr lang="en-CH" dirty="0"/>
              <a:t>explain why</a:t>
            </a:r>
          </a:p>
          <a:p>
            <a:pPr lvl="1"/>
            <a:r>
              <a:rPr lang="en-CH" dirty="0"/>
              <a:t>vectorizing exercise</a:t>
            </a:r>
          </a:p>
          <a:p>
            <a:r>
              <a:rPr lang="en-CH" dirty="0"/>
              <a:t>3. memory + speed: C-order / F-order</a:t>
            </a:r>
          </a:p>
          <a:p>
            <a:r>
              <a:rPr lang="en-CH" dirty="0"/>
              <a:t>4. beyond memory (briefly): memmap (keep large array data on disk) and HFD-5 (block-order, example from geophysics project), blosc (compressed data)</a:t>
            </a:r>
          </a:p>
        </p:txBody>
      </p:sp>
      <p:sp>
        <p:nvSpPr>
          <p:cNvPr id="3" name="Date Placeholder 2">
            <a:extLst>
              <a:ext uri="{FF2B5EF4-FFF2-40B4-BE49-F238E27FC236}">
                <a16:creationId xmlns:a16="http://schemas.microsoft.com/office/drawing/2014/main" id="{FFF031F3-9CD0-71BF-F287-ADFAD1F99034}"/>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C2AE072B-84A1-6F5A-32AF-05583FC41427}"/>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941931-3A96-70B8-B219-A2AD4967D36A}"/>
              </a:ext>
            </a:extLst>
          </p:cNvPr>
          <p:cNvSpPr>
            <a:spLocks noGrp="1"/>
          </p:cNvSpPr>
          <p:nvPr>
            <p:ph type="sldNum" sz="quarter" idx="12"/>
          </p:nvPr>
        </p:nvSpPr>
        <p:spPr/>
        <p:txBody>
          <a:bodyPr/>
          <a:lstStyle/>
          <a:p>
            <a:fld id="{EF79ADEA-B933-47CC-A4E9-04E6298B917C}" type="slidenum">
              <a:rPr lang="en-US" smtClean="0"/>
              <a:pPr/>
              <a:t>20</a:t>
            </a:fld>
            <a:endParaRPr lang="en-US"/>
          </a:p>
        </p:txBody>
      </p:sp>
    </p:spTree>
    <p:extLst>
      <p:ext uri="{BB962C8B-B14F-4D97-AF65-F5344CB8AC3E}">
        <p14:creationId xmlns:p14="http://schemas.microsoft.com/office/powerpoint/2010/main" val="39571373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961C3-253D-4911-2181-3AC8F0AB736E}"/>
              </a:ext>
            </a:extLst>
          </p:cNvPr>
          <p:cNvSpPr>
            <a:spLocks noGrp="1"/>
          </p:cNvSpPr>
          <p:nvPr>
            <p:ph type="title"/>
          </p:nvPr>
        </p:nvSpPr>
        <p:spPr/>
        <p:txBody>
          <a:bodyPr/>
          <a:lstStyle/>
          <a:p>
            <a:r>
              <a:rPr lang="en-CH" dirty="0"/>
              <a:t>NumPy – huh, yeah – what’s it good for?</a:t>
            </a:r>
          </a:p>
        </p:txBody>
      </p:sp>
      <p:sp>
        <p:nvSpPr>
          <p:cNvPr id="3" name="Content Placeholder 2">
            <a:extLst>
              <a:ext uri="{FF2B5EF4-FFF2-40B4-BE49-F238E27FC236}">
                <a16:creationId xmlns:a16="http://schemas.microsoft.com/office/drawing/2014/main" id="{09E31C84-20FA-B23B-2123-8BEE659588D6}"/>
              </a:ext>
            </a:extLst>
          </p:cNvPr>
          <p:cNvSpPr>
            <a:spLocks noGrp="1"/>
          </p:cNvSpPr>
          <p:nvPr>
            <p:ph idx="1"/>
          </p:nvPr>
        </p:nvSpPr>
        <p:spPr/>
        <p:txBody>
          <a:bodyPr/>
          <a:lstStyle/>
          <a:p>
            <a:r>
              <a:rPr lang="en-CH" dirty="0"/>
              <a:t>NumPy’s main contribution is to introduce new data structure: the array</a:t>
            </a:r>
          </a:p>
          <a:p>
            <a:r>
              <a:rPr lang="en-CH" dirty="0"/>
              <a:t>Questions to class:</a:t>
            </a:r>
          </a:p>
          <a:p>
            <a:pPr lvl="1"/>
            <a:r>
              <a:rPr lang="en-CH" dirty="0"/>
              <a:t>What is an array?</a:t>
            </a:r>
          </a:p>
          <a:p>
            <a:pPr lvl="1"/>
            <a:r>
              <a:rPr lang="en-CH" dirty="0"/>
              <a:t>What are the strong features of an array?</a:t>
            </a:r>
          </a:p>
          <a:p>
            <a:endParaRPr lang="en-CH" dirty="0"/>
          </a:p>
        </p:txBody>
      </p:sp>
      <p:sp>
        <p:nvSpPr>
          <p:cNvPr id="4" name="Date Placeholder 3">
            <a:extLst>
              <a:ext uri="{FF2B5EF4-FFF2-40B4-BE49-F238E27FC236}">
                <a16:creationId xmlns:a16="http://schemas.microsoft.com/office/drawing/2014/main" id="{F4B2E263-5C15-46FF-E275-6905F3068EE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0C3990E-3860-5999-FCB3-A2707E60F2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1A334BC-09C4-A642-ADE5-7C56A2AE0D7D}"/>
              </a:ext>
            </a:extLst>
          </p:cNvPr>
          <p:cNvSpPr>
            <a:spLocks noGrp="1"/>
          </p:cNvSpPr>
          <p:nvPr>
            <p:ph type="sldNum" sz="quarter" idx="12"/>
          </p:nvPr>
        </p:nvSpPr>
        <p:spPr/>
        <p:txBody>
          <a:bodyPr/>
          <a:lstStyle/>
          <a:p>
            <a:fld id="{EF79ADEA-B933-47CC-A4E9-04E6298B917C}" type="slidenum">
              <a:rPr lang="en-US" smtClean="0"/>
              <a:pPr/>
              <a:t>21</a:t>
            </a:fld>
            <a:endParaRPr lang="en-US"/>
          </a:p>
        </p:txBody>
      </p:sp>
    </p:spTree>
    <p:extLst>
      <p:ext uri="{BB962C8B-B14F-4D97-AF65-F5344CB8AC3E}">
        <p14:creationId xmlns:p14="http://schemas.microsoft.com/office/powerpoint/2010/main" val="2339484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21BE2-5971-E380-F313-0B62D201956A}"/>
              </a:ext>
            </a:extLst>
          </p:cNvPr>
          <p:cNvSpPr>
            <a:spLocks noGrp="1"/>
          </p:cNvSpPr>
          <p:nvPr>
            <p:ph type="title"/>
          </p:nvPr>
        </p:nvSpPr>
        <p:spPr/>
        <p:txBody>
          <a:bodyPr>
            <a:normAutofit/>
          </a:bodyPr>
          <a:lstStyle/>
          <a:p>
            <a:r>
              <a:rPr lang="en-CH" dirty="0"/>
              <a:t>Array: an N-dim grid of homogenous data</a:t>
            </a:r>
          </a:p>
        </p:txBody>
      </p:sp>
      <p:sp>
        <p:nvSpPr>
          <p:cNvPr id="3" name="Content Placeholder 2">
            <a:extLst>
              <a:ext uri="{FF2B5EF4-FFF2-40B4-BE49-F238E27FC236}">
                <a16:creationId xmlns:a16="http://schemas.microsoft.com/office/drawing/2014/main" id="{C21DEE82-29C4-2D1D-3208-A9B3DFFAEEE4}"/>
              </a:ext>
            </a:extLst>
          </p:cNvPr>
          <p:cNvSpPr>
            <a:spLocks noGrp="1"/>
          </p:cNvSpPr>
          <p:nvPr>
            <p:ph idx="1"/>
          </p:nvPr>
        </p:nvSpPr>
        <p:spPr/>
        <p:txBody>
          <a:bodyPr/>
          <a:lstStyle/>
          <a:p>
            <a:r>
              <a:rPr lang="en-CH" dirty="0"/>
              <a:t>An array is a regular, N-dimensional grid of data of the same type, typically numerical data</a:t>
            </a:r>
          </a:p>
        </p:txBody>
      </p:sp>
      <p:sp>
        <p:nvSpPr>
          <p:cNvPr id="4" name="Date Placeholder 3">
            <a:extLst>
              <a:ext uri="{FF2B5EF4-FFF2-40B4-BE49-F238E27FC236}">
                <a16:creationId xmlns:a16="http://schemas.microsoft.com/office/drawing/2014/main" id="{FEE20EBD-46EF-243E-70C1-AE24853AA96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65E8151-413E-94DB-A08D-08B15D23D22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77F1AE8-F137-1F3C-33D4-81551212405C}"/>
              </a:ext>
            </a:extLst>
          </p:cNvPr>
          <p:cNvSpPr>
            <a:spLocks noGrp="1"/>
          </p:cNvSpPr>
          <p:nvPr>
            <p:ph type="sldNum" sz="quarter" idx="12"/>
          </p:nvPr>
        </p:nvSpPr>
        <p:spPr/>
        <p:txBody>
          <a:bodyPr/>
          <a:lstStyle/>
          <a:p>
            <a:fld id="{EF79ADEA-B933-47CC-A4E9-04E6298B917C}" type="slidenum">
              <a:rPr lang="en-US" smtClean="0"/>
              <a:pPr/>
              <a:t>22</a:t>
            </a:fld>
            <a:endParaRPr lang="en-US"/>
          </a:p>
        </p:txBody>
      </p:sp>
    </p:spTree>
    <p:extLst>
      <p:ext uri="{BB962C8B-B14F-4D97-AF65-F5344CB8AC3E}">
        <p14:creationId xmlns:p14="http://schemas.microsoft.com/office/powerpoint/2010/main" val="3185394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4880C-4F94-E88E-D546-038B5EC4CB9D}"/>
              </a:ext>
            </a:extLst>
          </p:cNvPr>
          <p:cNvSpPr>
            <a:spLocks noGrp="1"/>
          </p:cNvSpPr>
          <p:nvPr>
            <p:ph type="title"/>
          </p:nvPr>
        </p:nvSpPr>
        <p:spPr/>
        <p:txBody>
          <a:bodyPr/>
          <a:lstStyle/>
          <a:p>
            <a:r>
              <a:rPr lang="en-CH" dirty="0"/>
              <a:t>Strength 1: Memory organization</a:t>
            </a:r>
          </a:p>
        </p:txBody>
      </p:sp>
      <p:sp>
        <p:nvSpPr>
          <p:cNvPr id="3" name="Content Placeholder 2">
            <a:extLst>
              <a:ext uri="{FF2B5EF4-FFF2-40B4-BE49-F238E27FC236}">
                <a16:creationId xmlns:a16="http://schemas.microsoft.com/office/drawing/2014/main" id="{B61D3D20-C72A-CE26-428A-4093EA971665}"/>
              </a:ext>
            </a:extLst>
          </p:cNvPr>
          <p:cNvSpPr>
            <a:spLocks noGrp="1"/>
          </p:cNvSpPr>
          <p:nvPr>
            <p:ph idx="1"/>
          </p:nvPr>
        </p:nvSpPr>
        <p:spPr/>
        <p:txBody>
          <a:bodyPr/>
          <a:lstStyle/>
          <a:p>
            <a:endParaRPr lang="en-CH" dirty="0"/>
          </a:p>
        </p:txBody>
      </p:sp>
      <p:sp>
        <p:nvSpPr>
          <p:cNvPr id="4" name="Date Placeholder 3">
            <a:extLst>
              <a:ext uri="{FF2B5EF4-FFF2-40B4-BE49-F238E27FC236}">
                <a16:creationId xmlns:a16="http://schemas.microsoft.com/office/drawing/2014/main" id="{FE8D7EDB-6B73-B8C5-70E0-D07B26EF9E7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D9360A0-8202-77BA-FC93-3A481F79E0B6}"/>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34758DA-628E-7191-6EA1-204F2844CFDD}"/>
              </a:ext>
            </a:extLst>
          </p:cNvPr>
          <p:cNvSpPr>
            <a:spLocks noGrp="1"/>
          </p:cNvSpPr>
          <p:nvPr>
            <p:ph type="sldNum" sz="quarter" idx="12"/>
          </p:nvPr>
        </p:nvSpPr>
        <p:spPr/>
        <p:txBody>
          <a:bodyPr/>
          <a:lstStyle/>
          <a:p>
            <a:fld id="{EF79ADEA-B933-47CC-A4E9-04E6298B917C}" type="slidenum">
              <a:rPr lang="en-US" smtClean="0"/>
              <a:pPr/>
              <a:t>23</a:t>
            </a:fld>
            <a:endParaRPr lang="en-US"/>
          </a:p>
        </p:txBody>
      </p:sp>
    </p:spTree>
    <p:extLst>
      <p:ext uri="{BB962C8B-B14F-4D97-AF65-F5344CB8AC3E}">
        <p14:creationId xmlns:p14="http://schemas.microsoft.com/office/powerpoint/2010/main" val="1312117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4880C-4F94-E88E-D546-038B5EC4CB9D}"/>
              </a:ext>
            </a:extLst>
          </p:cNvPr>
          <p:cNvSpPr>
            <a:spLocks noGrp="1"/>
          </p:cNvSpPr>
          <p:nvPr>
            <p:ph type="title"/>
          </p:nvPr>
        </p:nvSpPr>
        <p:spPr/>
        <p:txBody>
          <a:bodyPr/>
          <a:lstStyle/>
          <a:p>
            <a:r>
              <a:rPr lang="en-CH" dirty="0"/>
              <a:t>Strength 2: Fast vectorized operations</a:t>
            </a:r>
          </a:p>
        </p:txBody>
      </p:sp>
      <p:sp>
        <p:nvSpPr>
          <p:cNvPr id="3" name="Content Placeholder 2">
            <a:extLst>
              <a:ext uri="{FF2B5EF4-FFF2-40B4-BE49-F238E27FC236}">
                <a16:creationId xmlns:a16="http://schemas.microsoft.com/office/drawing/2014/main" id="{B61D3D20-C72A-CE26-428A-4093EA971665}"/>
              </a:ext>
            </a:extLst>
          </p:cNvPr>
          <p:cNvSpPr>
            <a:spLocks noGrp="1"/>
          </p:cNvSpPr>
          <p:nvPr>
            <p:ph idx="1"/>
          </p:nvPr>
        </p:nvSpPr>
        <p:spPr/>
        <p:txBody>
          <a:bodyPr/>
          <a:lstStyle/>
          <a:p>
            <a:r>
              <a:rPr lang="en-CH" dirty="0"/>
              <a:t>Related to memory: the data is of a C numerical type, and the layout is regular in memory. A C loop can jump from one memory location to the next by moving by “strides” bytes and accumulating the results</a:t>
            </a:r>
          </a:p>
          <a:p>
            <a:r>
              <a:rPr lang="en-CH" dirty="0"/>
              <a:t>Compare that to what happens when you do a Python for loop (need illustration)</a:t>
            </a:r>
          </a:p>
          <a:p>
            <a:pPr lvl="1"/>
            <a:r>
              <a:rPr lang="en-CH" dirty="0"/>
              <a:t>x.sum()</a:t>
            </a:r>
          </a:p>
          <a:p>
            <a:pPr lvl="1"/>
            <a:r>
              <a:rPr lang="en-CH" dirty="0"/>
              <a:t>vs</a:t>
            </a:r>
          </a:p>
          <a:p>
            <a:pPr lvl="1"/>
            <a:r>
              <a:rPr lang="en-CH" dirty="0"/>
              <a:t>result = 0</a:t>
            </a:r>
          </a:p>
          <a:p>
            <a:pPr lvl="1"/>
            <a:r>
              <a:rPr lang="en-CH" dirty="0"/>
              <a:t>for </a:t>
            </a:r>
            <a:r>
              <a:rPr lang="en-US" dirty="0"/>
              <a:t>j in range(</a:t>
            </a:r>
            <a:r>
              <a:rPr lang="en-US" dirty="0" err="1"/>
              <a:t>x.shape</a:t>
            </a:r>
            <a:r>
              <a:rPr lang="en-US" dirty="0"/>
              <a:t>[0]):</a:t>
            </a:r>
            <a:br>
              <a:rPr lang="en-US" dirty="0"/>
            </a:br>
            <a:r>
              <a:rPr lang="en-US" dirty="0"/>
              <a:t>	result += x[j]</a:t>
            </a:r>
          </a:p>
          <a:p>
            <a:r>
              <a:rPr lang="en-US" dirty="0"/>
              <a:t>Fast in the sense of absolute speed, the Big-O efficiency is the same</a:t>
            </a:r>
            <a:endParaRPr lang="en-CH" dirty="0"/>
          </a:p>
        </p:txBody>
      </p:sp>
      <p:sp>
        <p:nvSpPr>
          <p:cNvPr id="4" name="Date Placeholder 3">
            <a:extLst>
              <a:ext uri="{FF2B5EF4-FFF2-40B4-BE49-F238E27FC236}">
                <a16:creationId xmlns:a16="http://schemas.microsoft.com/office/drawing/2014/main" id="{FE8D7EDB-6B73-B8C5-70E0-D07B26EF9E71}"/>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6D9360A0-8202-77BA-FC93-3A481F79E0B6}"/>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34758DA-628E-7191-6EA1-204F2844CFDD}"/>
              </a:ext>
            </a:extLst>
          </p:cNvPr>
          <p:cNvSpPr>
            <a:spLocks noGrp="1"/>
          </p:cNvSpPr>
          <p:nvPr>
            <p:ph type="sldNum" sz="quarter" idx="12"/>
          </p:nvPr>
        </p:nvSpPr>
        <p:spPr/>
        <p:txBody>
          <a:bodyPr/>
          <a:lstStyle/>
          <a:p>
            <a:fld id="{EF79ADEA-B933-47CC-A4E9-04E6298B917C}" type="slidenum">
              <a:rPr lang="en-US" smtClean="0"/>
              <a:pPr/>
              <a:t>24</a:t>
            </a:fld>
            <a:endParaRPr lang="en-US"/>
          </a:p>
        </p:txBody>
      </p:sp>
    </p:spTree>
    <p:extLst>
      <p:ext uri="{BB962C8B-B14F-4D97-AF65-F5344CB8AC3E}">
        <p14:creationId xmlns:p14="http://schemas.microsoft.com/office/powerpoint/2010/main" val="20121480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2728-0F91-4944-4F55-2B5B0CC1F150}"/>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6BE8DE6A-F8F8-DBF0-B1BB-7495A0AB71B5}"/>
              </a:ext>
            </a:extLst>
          </p:cNvPr>
          <p:cNvSpPr>
            <a:spLocks noGrp="1"/>
          </p:cNvSpPr>
          <p:nvPr>
            <p:ph idx="1"/>
          </p:nvPr>
        </p:nvSpPr>
        <p:spPr/>
        <p:txBody>
          <a:bodyPr/>
          <a:lstStyle/>
          <a:p>
            <a:endParaRPr lang="en-CH"/>
          </a:p>
        </p:txBody>
      </p:sp>
      <p:sp>
        <p:nvSpPr>
          <p:cNvPr id="4" name="Date Placeholder 3">
            <a:extLst>
              <a:ext uri="{FF2B5EF4-FFF2-40B4-BE49-F238E27FC236}">
                <a16:creationId xmlns:a16="http://schemas.microsoft.com/office/drawing/2014/main" id="{1240D47D-2A47-8E0D-4C45-820F913110FA}"/>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C3171D2D-2F38-E289-269A-6F5CC10BD244}"/>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4BA5EC44-3067-881A-E7D3-5FB904244FBA}"/>
              </a:ext>
            </a:extLst>
          </p:cNvPr>
          <p:cNvSpPr>
            <a:spLocks noGrp="1"/>
          </p:cNvSpPr>
          <p:nvPr>
            <p:ph type="sldNum" sz="quarter" idx="12"/>
          </p:nvPr>
        </p:nvSpPr>
        <p:spPr/>
        <p:txBody>
          <a:bodyPr/>
          <a:lstStyle/>
          <a:p>
            <a:fld id="{EF79ADEA-B933-47CC-A4E9-04E6298B917C}" type="slidenum">
              <a:rPr lang="en-US" smtClean="0"/>
              <a:pPr/>
              <a:t>25</a:t>
            </a:fld>
            <a:endParaRPr lang="en-US"/>
          </a:p>
        </p:txBody>
      </p:sp>
    </p:spTree>
    <p:extLst>
      <p:ext uri="{BB962C8B-B14F-4D97-AF65-F5344CB8AC3E}">
        <p14:creationId xmlns:p14="http://schemas.microsoft.com/office/powerpoint/2010/main" val="15835440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B610069-F3B8-965D-BC9A-1B0E87F9D09C}"/>
              </a:ext>
            </a:extLst>
          </p:cNvPr>
          <p:cNvSpPr>
            <a:spLocks noGrp="1"/>
          </p:cNvSpPr>
          <p:nvPr>
            <p:ph type="title"/>
          </p:nvPr>
        </p:nvSpPr>
        <p:spPr/>
        <p:txBody>
          <a:bodyPr/>
          <a:lstStyle/>
          <a:p>
            <a:endParaRPr lang="en-CH"/>
          </a:p>
        </p:txBody>
      </p:sp>
      <p:sp>
        <p:nvSpPr>
          <p:cNvPr id="4" name="Date Placeholder 3">
            <a:extLst>
              <a:ext uri="{FF2B5EF4-FFF2-40B4-BE49-F238E27FC236}">
                <a16:creationId xmlns:a16="http://schemas.microsoft.com/office/drawing/2014/main" id="{DA661AD2-D206-17BF-A8B7-E7CDD9EC9E5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6E71439-8049-3C9D-96D6-2DCEBEC067C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BDC0A1D-9C21-17F1-AD22-7B4FC217263D}"/>
              </a:ext>
            </a:extLst>
          </p:cNvPr>
          <p:cNvSpPr>
            <a:spLocks noGrp="1"/>
          </p:cNvSpPr>
          <p:nvPr>
            <p:ph type="sldNum" sz="quarter" idx="12"/>
          </p:nvPr>
        </p:nvSpPr>
        <p:spPr/>
        <p:txBody>
          <a:bodyPr/>
          <a:lstStyle/>
          <a:p>
            <a:fld id="{EF79ADEA-B933-47CC-A4E9-04E6298B917C}" type="slidenum">
              <a:rPr lang="en-US" smtClean="0"/>
              <a:pPr/>
              <a:t>26</a:t>
            </a:fld>
            <a:endParaRPr lang="en-US"/>
          </a:p>
        </p:txBody>
      </p:sp>
      <p:pic>
        <p:nvPicPr>
          <p:cNvPr id="1026" name="Picture 2">
            <a:extLst>
              <a:ext uri="{FF2B5EF4-FFF2-40B4-BE49-F238E27FC236}">
                <a16:creationId xmlns:a16="http://schemas.microsoft.com/office/drawing/2014/main" id="{60FCCA40-211A-5F6D-98EC-760CC78CB3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9018" y="1988840"/>
            <a:ext cx="6202982" cy="4151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87947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TABULAR DATA</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27</a:t>
            </a:fld>
            <a:endParaRPr lang="en-US"/>
          </a:p>
        </p:txBody>
      </p:sp>
    </p:spTree>
    <p:extLst>
      <p:ext uri="{BB962C8B-B14F-4D97-AF65-F5344CB8AC3E}">
        <p14:creationId xmlns:p14="http://schemas.microsoft.com/office/powerpoint/2010/main" val="32160345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EBD88-0138-CEA6-3D56-693285B2A712}"/>
              </a:ext>
            </a:extLst>
          </p:cNvPr>
          <p:cNvSpPr>
            <a:spLocks noGrp="1"/>
          </p:cNvSpPr>
          <p:nvPr>
            <p:ph type="title"/>
          </p:nvPr>
        </p:nvSpPr>
        <p:spPr/>
        <p:txBody>
          <a:bodyPr/>
          <a:lstStyle/>
          <a:p>
            <a:r>
              <a:rPr lang="en-CH" dirty="0"/>
              <a:t>Tabular data</a:t>
            </a:r>
          </a:p>
        </p:txBody>
      </p:sp>
      <p:sp>
        <p:nvSpPr>
          <p:cNvPr id="3" name="Content Placeholder 2">
            <a:extLst>
              <a:ext uri="{FF2B5EF4-FFF2-40B4-BE49-F238E27FC236}">
                <a16:creationId xmlns:a16="http://schemas.microsoft.com/office/drawing/2014/main" id="{2F33755B-69BD-C3D8-CB14-9C2D0909178D}"/>
              </a:ext>
            </a:extLst>
          </p:cNvPr>
          <p:cNvSpPr>
            <a:spLocks noGrp="1"/>
          </p:cNvSpPr>
          <p:nvPr>
            <p:ph idx="1"/>
          </p:nvPr>
        </p:nvSpPr>
        <p:spPr/>
        <p:txBody>
          <a:bodyPr>
            <a:normAutofit fontScale="85000" lnSpcReduction="20000"/>
          </a:bodyPr>
          <a:lstStyle/>
          <a:p>
            <a:r>
              <a:rPr lang="en-CH" dirty="0"/>
              <a:t>A very common type of data is tabular data</a:t>
            </a:r>
          </a:p>
          <a:p>
            <a:pPr lvl="1"/>
            <a:r>
              <a:rPr lang="en-CH" dirty="0"/>
              <a:t>the most common data format on the planet! think about Excel</a:t>
            </a:r>
          </a:p>
          <a:p>
            <a:pPr lvl="1"/>
            <a:r>
              <a:rPr lang="en-CH" dirty="0"/>
              <a:t>by experience, many scientists think they don’t have that kind of data, but they do ! you all have tabular data, if not in the experiments (e.g. images), then in the metadata of the experiments</a:t>
            </a:r>
          </a:p>
          <a:p>
            <a:pPr lvl="1"/>
            <a:r>
              <a:rPr lang="en-CH" dirty="0"/>
              <a:t>show example:</a:t>
            </a:r>
          </a:p>
          <a:p>
            <a:pPr lvl="2"/>
            <a:r>
              <a:rPr lang="en-CH" dirty="0"/>
              <a:t>experiment name, researcher, date start, date end, parameter1, parameter2, participant, results_id</a:t>
            </a:r>
          </a:p>
          <a:p>
            <a:pPr lvl="1"/>
            <a:r>
              <a:rPr lang="en-CH" dirty="0"/>
              <a:t>or it could be the same data on different days</a:t>
            </a:r>
          </a:p>
          <a:p>
            <a:pPr lvl="2"/>
            <a:r>
              <a:rPr lang="en-CH" dirty="0"/>
              <a:t>index: day</a:t>
            </a:r>
          </a:p>
          <a:p>
            <a:pPr lvl="2"/>
            <a:r>
              <a:rPr lang="en-CH" dirty="0"/>
              <a:t>columns: wind direction, temperature, cloud coverage</a:t>
            </a:r>
          </a:p>
          <a:p>
            <a:r>
              <a:rPr lang="en-CH" dirty="0"/>
              <a:t>What is it? columns have different types, rows can have an index</a:t>
            </a:r>
          </a:p>
          <a:p>
            <a:r>
              <a:rPr lang="en-CH" dirty="0"/>
              <a:t>Q: What structure can hold tabular data well?</a:t>
            </a:r>
          </a:p>
          <a:p>
            <a:pPr lvl="1"/>
            <a:r>
              <a:rPr lang="en-CH" dirty="0"/>
              <a:t>database-like storage</a:t>
            </a:r>
          </a:p>
          <a:p>
            <a:pPr lvl="1"/>
            <a:r>
              <a:rPr lang="en-CH" dirty="0"/>
              <a:t>it depends on the usage, most databases optimize retrieving by index (explain tree-index)</a:t>
            </a:r>
          </a:p>
          <a:p>
            <a:pPr lvl="1"/>
            <a:r>
              <a:rPr lang="en-CH" dirty="0"/>
              <a:t>other databases are column-based, they store every column independently, operations on columns (e.g. the mean of a column) is more efficient</a:t>
            </a:r>
          </a:p>
          <a:p>
            <a:pPr marL="457200" lvl="1" indent="0">
              <a:buNone/>
            </a:pPr>
            <a:endParaRPr lang="en-CH" dirty="0"/>
          </a:p>
          <a:p>
            <a:pPr lvl="1"/>
            <a:endParaRPr lang="en-CH" dirty="0"/>
          </a:p>
        </p:txBody>
      </p:sp>
      <p:sp>
        <p:nvSpPr>
          <p:cNvPr id="4" name="Date Placeholder 3">
            <a:extLst>
              <a:ext uri="{FF2B5EF4-FFF2-40B4-BE49-F238E27FC236}">
                <a16:creationId xmlns:a16="http://schemas.microsoft.com/office/drawing/2014/main" id="{6CDA1D48-1F53-C12B-699E-F3D7182B4B6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7A9C245B-2119-E20E-B44B-AE2F1E4585CF}"/>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2DFC39F-DBA8-54F0-D44F-E3EA509DE607}"/>
              </a:ext>
            </a:extLst>
          </p:cNvPr>
          <p:cNvSpPr>
            <a:spLocks noGrp="1"/>
          </p:cNvSpPr>
          <p:nvPr>
            <p:ph type="sldNum" sz="quarter" idx="12"/>
          </p:nvPr>
        </p:nvSpPr>
        <p:spPr/>
        <p:txBody>
          <a:bodyPr/>
          <a:lstStyle/>
          <a:p>
            <a:fld id="{EF79ADEA-B933-47CC-A4E9-04E6298B917C}" type="slidenum">
              <a:rPr lang="en-US" smtClean="0"/>
              <a:pPr/>
              <a:t>28</a:t>
            </a:fld>
            <a:endParaRPr lang="en-US"/>
          </a:p>
        </p:txBody>
      </p:sp>
    </p:spTree>
    <p:extLst>
      <p:ext uri="{BB962C8B-B14F-4D97-AF65-F5344CB8AC3E}">
        <p14:creationId xmlns:p14="http://schemas.microsoft.com/office/powerpoint/2010/main" val="29697105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55B04C-E530-223F-12B1-4ECDD393BE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46B482-6A74-3C09-C2EC-3B65EBD1B641}"/>
              </a:ext>
            </a:extLst>
          </p:cNvPr>
          <p:cNvSpPr>
            <a:spLocks noGrp="1"/>
          </p:cNvSpPr>
          <p:nvPr>
            <p:ph type="title"/>
          </p:nvPr>
        </p:nvSpPr>
        <p:spPr/>
        <p:txBody>
          <a:bodyPr>
            <a:normAutofit fontScale="90000"/>
          </a:bodyPr>
          <a:lstStyle/>
          <a:p>
            <a:r>
              <a:rPr lang="en-CH" dirty="0"/>
              <a:t>Tabular data, the most common data format on the planet!</a:t>
            </a:r>
          </a:p>
        </p:txBody>
      </p:sp>
      <p:sp>
        <p:nvSpPr>
          <p:cNvPr id="3" name="Content Placeholder 2">
            <a:extLst>
              <a:ext uri="{FF2B5EF4-FFF2-40B4-BE49-F238E27FC236}">
                <a16:creationId xmlns:a16="http://schemas.microsoft.com/office/drawing/2014/main" id="{2598875D-FB82-9D70-28F6-377A5FA9A187}"/>
              </a:ext>
            </a:extLst>
          </p:cNvPr>
          <p:cNvSpPr>
            <a:spLocks noGrp="1"/>
          </p:cNvSpPr>
          <p:nvPr>
            <p:ph idx="1"/>
          </p:nvPr>
        </p:nvSpPr>
        <p:spPr>
          <a:xfrm>
            <a:off x="838200" y="1700808"/>
            <a:ext cx="4609728" cy="4476155"/>
          </a:xfrm>
        </p:spPr>
        <p:txBody>
          <a:bodyPr>
            <a:normAutofit/>
          </a:bodyPr>
          <a:lstStyle/>
          <a:p>
            <a:r>
              <a:rPr lang="en-US" dirty="0">
                <a:solidFill>
                  <a:srgbClr val="1F2328"/>
                </a:solidFill>
                <a:latin typeface="-apple-system"/>
              </a:rPr>
              <a:t>This </a:t>
            </a:r>
            <a:r>
              <a:rPr lang="en-US" b="0" i="0" dirty="0">
                <a:solidFill>
                  <a:srgbClr val="1F2328"/>
                </a:solidFill>
                <a:effectLst/>
                <a:latin typeface="-apple-system"/>
              </a:rPr>
              <a:t>part apply to pandas, </a:t>
            </a:r>
            <a:r>
              <a:rPr lang="en-US" b="0" i="0" dirty="0" err="1">
                <a:solidFill>
                  <a:srgbClr val="1F2328"/>
                </a:solidFill>
                <a:effectLst/>
                <a:latin typeface="-apple-system"/>
              </a:rPr>
              <a:t>dask</a:t>
            </a:r>
            <a:r>
              <a:rPr lang="en-US" b="0" i="0" dirty="0">
                <a:solidFill>
                  <a:srgbClr val="1F2328"/>
                </a:solidFill>
                <a:effectLst/>
                <a:latin typeface="-apple-system"/>
              </a:rPr>
              <a:t>, spark, SQL databases, … </a:t>
            </a:r>
            <a:endParaRPr lang="en-US" dirty="0">
              <a:solidFill>
                <a:srgbClr val="1F2328"/>
              </a:solidFill>
              <a:latin typeface="-apple-system"/>
            </a:endParaRPr>
          </a:p>
          <a:p>
            <a:r>
              <a:rPr lang="en-US" b="0" i="0" dirty="0">
                <a:solidFill>
                  <a:srgbClr val="1F2328"/>
                </a:solidFill>
                <a:effectLst/>
                <a:latin typeface="-apple-system"/>
              </a:rPr>
              <a:t>They all share the same basic concepts and operations</a:t>
            </a:r>
            <a:endParaRPr lang="en-CH" dirty="0"/>
          </a:p>
          <a:p>
            <a:pPr lvl="1"/>
            <a:endParaRPr lang="en-CH" dirty="0"/>
          </a:p>
        </p:txBody>
      </p:sp>
      <p:sp>
        <p:nvSpPr>
          <p:cNvPr id="4" name="Date Placeholder 3">
            <a:extLst>
              <a:ext uri="{FF2B5EF4-FFF2-40B4-BE49-F238E27FC236}">
                <a16:creationId xmlns:a16="http://schemas.microsoft.com/office/drawing/2014/main" id="{7EDF0FF8-1712-7992-9E82-059F20D4EB8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F1908542-E0C7-81F8-4CDE-22D7DDAF2DF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079BE13-749B-D9FA-7415-D5F6E8D4A054}"/>
              </a:ext>
            </a:extLst>
          </p:cNvPr>
          <p:cNvSpPr>
            <a:spLocks noGrp="1"/>
          </p:cNvSpPr>
          <p:nvPr>
            <p:ph type="sldNum" sz="quarter" idx="12"/>
          </p:nvPr>
        </p:nvSpPr>
        <p:spPr/>
        <p:txBody>
          <a:bodyPr/>
          <a:lstStyle/>
          <a:p>
            <a:fld id="{EF79ADEA-B933-47CC-A4E9-04E6298B917C}" type="slidenum">
              <a:rPr lang="en-US" smtClean="0"/>
              <a:pPr/>
              <a:t>29</a:t>
            </a:fld>
            <a:endParaRPr lang="en-US"/>
          </a:p>
        </p:txBody>
      </p:sp>
      <p:sp>
        <p:nvSpPr>
          <p:cNvPr id="9" name="TextBox 8">
            <a:extLst>
              <a:ext uri="{FF2B5EF4-FFF2-40B4-BE49-F238E27FC236}">
                <a16:creationId xmlns:a16="http://schemas.microsoft.com/office/drawing/2014/main" id="{184FA835-6635-7682-40A2-46E991640A9C}"/>
              </a:ext>
            </a:extLst>
          </p:cNvPr>
          <p:cNvSpPr txBox="1"/>
          <p:nvPr/>
        </p:nvSpPr>
        <p:spPr>
          <a:xfrm>
            <a:off x="7248128" y="6250402"/>
            <a:ext cx="4562872" cy="430887"/>
          </a:xfrm>
          <a:prstGeom prst="rect">
            <a:avLst/>
          </a:prstGeom>
          <a:noFill/>
        </p:spPr>
        <p:txBody>
          <a:bodyPr wrap="square">
            <a:spAutoFit/>
          </a:bodyPr>
          <a:lstStyle/>
          <a:p>
            <a:r>
              <a:rPr lang="en-CH" sz="1100" dirty="0">
                <a:solidFill>
                  <a:schemeClr val="bg1">
                    <a:lumMod val="65000"/>
                  </a:schemeClr>
                </a:solidFill>
              </a:rPr>
              <a:t>https://techcommunity.microsoft.com/t5/excel-blog/guinness-world-records-the-largest-collection-of-spreadsheet/ba-p/216592</a:t>
            </a:r>
          </a:p>
        </p:txBody>
      </p:sp>
      <p:grpSp>
        <p:nvGrpSpPr>
          <p:cNvPr id="12" name="Group 11">
            <a:extLst>
              <a:ext uri="{FF2B5EF4-FFF2-40B4-BE49-F238E27FC236}">
                <a16:creationId xmlns:a16="http://schemas.microsoft.com/office/drawing/2014/main" id="{F1B3C3EF-7EB0-4094-C110-29771EB4A3C5}"/>
              </a:ext>
            </a:extLst>
          </p:cNvPr>
          <p:cNvGrpSpPr/>
          <p:nvPr/>
        </p:nvGrpSpPr>
        <p:grpSpPr>
          <a:xfrm>
            <a:off x="5711050" y="1374708"/>
            <a:ext cx="6277864" cy="4311759"/>
            <a:chOff x="2922036" y="1484784"/>
            <a:chExt cx="6277864" cy="4311759"/>
          </a:xfrm>
        </p:grpSpPr>
        <p:pic>
          <p:nvPicPr>
            <p:cNvPr id="7" name="Picture 6">
              <a:extLst>
                <a:ext uri="{FF2B5EF4-FFF2-40B4-BE49-F238E27FC236}">
                  <a16:creationId xmlns:a16="http://schemas.microsoft.com/office/drawing/2014/main" id="{3DBEDA01-A366-06EE-1C40-A58DBA4F49CA}"/>
                </a:ext>
              </a:extLst>
            </p:cNvPr>
            <p:cNvPicPr>
              <a:picLocks noChangeAspect="1"/>
            </p:cNvPicPr>
            <p:nvPr/>
          </p:nvPicPr>
          <p:blipFill>
            <a:blip r:embed="rId2"/>
            <a:stretch>
              <a:fillRect/>
            </a:stretch>
          </p:blipFill>
          <p:spPr>
            <a:xfrm>
              <a:off x="2927648" y="1484784"/>
              <a:ext cx="6103216" cy="4284937"/>
            </a:xfrm>
            <a:prstGeom prst="rect">
              <a:avLst/>
            </a:prstGeom>
          </p:spPr>
        </p:pic>
        <p:sp>
          <p:nvSpPr>
            <p:cNvPr id="8" name="TextBox 7">
              <a:extLst>
                <a:ext uri="{FF2B5EF4-FFF2-40B4-BE49-F238E27FC236}">
                  <a16:creationId xmlns:a16="http://schemas.microsoft.com/office/drawing/2014/main" id="{21C28487-53AD-5C8C-BC0C-ADB4A9CB0683}"/>
                </a:ext>
              </a:extLst>
            </p:cNvPr>
            <p:cNvSpPr txBox="1"/>
            <p:nvPr/>
          </p:nvSpPr>
          <p:spPr>
            <a:xfrm>
              <a:off x="2922036" y="5273323"/>
              <a:ext cx="6277864" cy="523220"/>
            </a:xfrm>
            <a:prstGeom prst="rect">
              <a:avLst/>
            </a:prstGeom>
            <a:noFill/>
          </p:spPr>
          <p:txBody>
            <a:bodyPr wrap="square" rtlCol="0">
              <a:spAutoFit/>
            </a:bodyPr>
            <a:lstStyle/>
            <a:p>
              <a:r>
                <a:rPr lang="en-CH" sz="1400" i="1" dirty="0">
                  <a:solidFill>
                    <a:schemeClr val="bg1"/>
                  </a:solidFill>
                </a:rPr>
                <a:t>Ariel </a:t>
              </a:r>
              <a:r>
                <a:rPr lang="en-US" sz="1400" b="0" i="1" dirty="0" err="1">
                  <a:solidFill>
                    <a:schemeClr val="bg1"/>
                  </a:solidFill>
                  <a:effectLst/>
                  <a:latin typeface="SegoeUI"/>
                </a:rPr>
                <a:t>Fischman</a:t>
              </a:r>
              <a:r>
                <a:rPr lang="en-US" sz="1400" b="0" i="1" dirty="0">
                  <a:solidFill>
                    <a:schemeClr val="bg1"/>
                  </a:solidFill>
                  <a:effectLst/>
                  <a:latin typeface="SegoeUI"/>
                </a:rPr>
                <a:t> holds the Guinness World Record for owning th</a:t>
              </a:r>
              <a:r>
                <a:rPr lang="en-US" sz="1400" i="1" dirty="0">
                  <a:solidFill>
                    <a:schemeClr val="bg1"/>
                  </a:solidFill>
                  <a:latin typeface="SegoeUI"/>
                </a:rPr>
                <a:t>e most spreadsheet software (over 500!)</a:t>
              </a:r>
              <a:endParaRPr lang="en-CH" sz="1400" i="1" dirty="0">
                <a:solidFill>
                  <a:schemeClr val="bg1"/>
                </a:solidFill>
              </a:endParaRPr>
            </a:p>
          </p:txBody>
        </p:sp>
        <p:sp>
          <p:nvSpPr>
            <p:cNvPr id="11" name="TextBox 10">
              <a:extLst>
                <a:ext uri="{FF2B5EF4-FFF2-40B4-BE49-F238E27FC236}">
                  <a16:creationId xmlns:a16="http://schemas.microsoft.com/office/drawing/2014/main" id="{5C672615-B3BB-2603-CBFC-276524C5FF0B}"/>
                </a:ext>
              </a:extLst>
            </p:cNvPr>
            <p:cNvSpPr txBox="1"/>
            <p:nvPr/>
          </p:nvSpPr>
          <p:spPr>
            <a:xfrm>
              <a:off x="2934864" y="1515751"/>
              <a:ext cx="6096000" cy="523220"/>
            </a:xfrm>
            <a:prstGeom prst="rect">
              <a:avLst/>
            </a:prstGeom>
            <a:noFill/>
          </p:spPr>
          <p:txBody>
            <a:bodyPr wrap="square">
              <a:spAutoFit/>
            </a:bodyPr>
            <a:lstStyle/>
            <a:p>
              <a:r>
                <a:rPr lang="en-CH" sz="2800" b="1" dirty="0">
                  <a:solidFill>
                    <a:schemeClr val="bg1"/>
                  </a:solidFill>
                </a:rPr>
                <a:t>Excel and SQL databases rule the world!</a:t>
              </a:r>
            </a:p>
          </p:txBody>
        </p:sp>
      </p:grpSp>
      <p:sp>
        <p:nvSpPr>
          <p:cNvPr id="14" name="TextBox 13">
            <a:extLst>
              <a:ext uri="{FF2B5EF4-FFF2-40B4-BE49-F238E27FC236}">
                <a16:creationId xmlns:a16="http://schemas.microsoft.com/office/drawing/2014/main" id="{2458B8C1-7C8E-113C-F569-AEB1E71FABC4}"/>
              </a:ext>
            </a:extLst>
          </p:cNvPr>
          <p:cNvSpPr txBox="1"/>
          <p:nvPr/>
        </p:nvSpPr>
        <p:spPr>
          <a:xfrm>
            <a:off x="203086" y="4219397"/>
            <a:ext cx="6096000" cy="3139321"/>
          </a:xfrm>
          <a:prstGeom prst="rect">
            <a:avLst/>
          </a:prstGeom>
          <a:solidFill>
            <a:srgbClr val="FFFF00"/>
          </a:solidFill>
        </p:spPr>
        <p:txBody>
          <a:bodyPr wrap="square">
            <a:spAutoFit/>
          </a:bodyPr>
          <a:lstStyle/>
          <a:p>
            <a:r>
              <a:rPr lang="en-CH" dirty="0"/>
              <a:t>By experience, many scientists think they don’t have that kind of data, but they do ! you all have tabular data, if not in the experiments (e.g. images), then in the metadata of the experiments</a:t>
            </a:r>
          </a:p>
          <a:p>
            <a:pPr lvl="1"/>
            <a:r>
              <a:rPr lang="en-CH" dirty="0"/>
              <a:t>show example:</a:t>
            </a:r>
          </a:p>
          <a:p>
            <a:pPr lvl="2"/>
            <a:r>
              <a:rPr lang="en-CH" dirty="0"/>
              <a:t>experiment name, researcher, date start, date end, parameter1, parameter2, participant, results_id</a:t>
            </a:r>
          </a:p>
          <a:p>
            <a:pPr lvl="1"/>
            <a:r>
              <a:rPr lang="en-CH" dirty="0"/>
              <a:t>or it could be the same data on different days</a:t>
            </a:r>
          </a:p>
          <a:p>
            <a:pPr lvl="2"/>
            <a:r>
              <a:rPr lang="en-CH" dirty="0"/>
              <a:t>index: day</a:t>
            </a:r>
          </a:p>
          <a:p>
            <a:pPr lvl="2"/>
            <a:r>
              <a:rPr lang="en-CH" dirty="0"/>
              <a:t>columns: wind direction, temperature, cloud coverage</a:t>
            </a:r>
          </a:p>
        </p:txBody>
      </p:sp>
    </p:spTree>
    <p:extLst>
      <p:ext uri="{BB962C8B-B14F-4D97-AF65-F5344CB8AC3E}">
        <p14:creationId xmlns:p14="http://schemas.microsoft.com/office/powerpoint/2010/main" val="1973182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7A0AA-AC0F-77FC-B29A-E66301C224E2}"/>
              </a:ext>
            </a:extLst>
          </p:cNvPr>
          <p:cNvSpPr>
            <a:spLocks noGrp="1"/>
          </p:cNvSpPr>
          <p:nvPr>
            <p:ph type="title"/>
          </p:nvPr>
        </p:nvSpPr>
        <p:spPr/>
        <p:txBody>
          <a:bodyPr/>
          <a:lstStyle/>
          <a:p>
            <a:endParaRPr lang="en-CH"/>
          </a:p>
        </p:txBody>
      </p:sp>
      <p:sp>
        <p:nvSpPr>
          <p:cNvPr id="6" name="Content Placeholder 5">
            <a:extLst>
              <a:ext uri="{FF2B5EF4-FFF2-40B4-BE49-F238E27FC236}">
                <a16:creationId xmlns:a16="http://schemas.microsoft.com/office/drawing/2014/main" id="{E84FEB28-6D5F-D566-8694-E8CC5CE2ADB5}"/>
              </a:ext>
            </a:extLst>
          </p:cNvPr>
          <p:cNvSpPr>
            <a:spLocks noGrp="1"/>
          </p:cNvSpPr>
          <p:nvPr>
            <p:ph idx="1"/>
          </p:nvPr>
        </p:nvSpPr>
        <p:spPr/>
        <p:txBody>
          <a:bodyPr>
            <a:normAutofit fontScale="70000" lnSpcReduction="20000"/>
          </a:bodyPr>
          <a:lstStyle/>
          <a:p>
            <a:r>
              <a:rPr lang="en-CH" dirty="0"/>
              <a:t>Part 1: data structures</a:t>
            </a:r>
          </a:p>
          <a:p>
            <a:pPr lvl="1"/>
            <a:r>
              <a:rPr lang="en-CH" dirty="0"/>
              <a:t>which data structures exist?</a:t>
            </a:r>
          </a:p>
          <a:p>
            <a:pPr lvl="2"/>
            <a:r>
              <a:rPr lang="en-CH" dirty="0"/>
              <a:t>which ones do we use most commonly in research? array, tables</a:t>
            </a:r>
          </a:p>
          <a:p>
            <a:pPr lvl="1"/>
            <a:r>
              <a:rPr lang="en-CH" dirty="0"/>
              <a:t>why do we have many?</a:t>
            </a:r>
          </a:p>
          <a:p>
            <a:pPr lvl="1"/>
            <a:r>
              <a:rPr lang="en-CH" dirty="0"/>
              <a:t>access time, memory, and algorithms (exercise)</a:t>
            </a:r>
          </a:p>
          <a:p>
            <a:r>
              <a:rPr lang="en-CH" dirty="0"/>
              <a:t>Part 2: arrays (numpy)</a:t>
            </a:r>
          </a:p>
          <a:p>
            <a:pPr lvl="1"/>
            <a:r>
              <a:rPr lang="en-CH" dirty="0"/>
              <a:t>why is it efficient? separate storage in memory from interpretation; copy vs view; broadcasting</a:t>
            </a:r>
          </a:p>
          <a:p>
            <a:pPr lvl="1"/>
            <a:r>
              <a:rPr lang="en-CH" dirty="0"/>
              <a:t>it’s only efficient if you don’t do for loops: the for loops are done in the native C</a:t>
            </a:r>
          </a:p>
          <a:p>
            <a:pPr lvl="2"/>
            <a:r>
              <a:rPr lang="en-CH" dirty="0"/>
              <a:t>exercises for that</a:t>
            </a:r>
          </a:p>
          <a:p>
            <a:pPr lvl="1"/>
            <a:r>
              <a:rPr lang="en-CH" dirty="0"/>
              <a:t>memory maps -&gt; on-disk arrays</a:t>
            </a:r>
          </a:p>
          <a:p>
            <a:pPr lvl="1"/>
            <a:r>
              <a:rPr lang="en-CH" dirty="0"/>
              <a:t>HDF5 -&gt; on-disk, chunked arrays</a:t>
            </a:r>
          </a:p>
          <a:p>
            <a:pPr lvl="1"/>
            <a:r>
              <a:rPr lang="en-CH" dirty="0"/>
              <a:t>more: compressed storage (blosc)</a:t>
            </a:r>
          </a:p>
          <a:p>
            <a:r>
              <a:rPr lang="en-CH" dirty="0"/>
              <a:t>Part 3: tables (pandas, dask, SQL, …)</a:t>
            </a:r>
          </a:p>
          <a:p>
            <a:pPr lvl="1"/>
            <a:r>
              <a:rPr lang="en-CH" dirty="0"/>
              <a:t>calculations are done by column, rows have index</a:t>
            </a:r>
          </a:p>
          <a:p>
            <a:pPr lvl="1"/>
            <a:r>
              <a:rPr lang="en-CH" dirty="0"/>
              <a:t>it’s only efficient if you don’t do for loops: split-group-appy, join, window functions</a:t>
            </a:r>
          </a:p>
          <a:p>
            <a:pPr lvl="2"/>
            <a:r>
              <a:rPr lang="en-CH" dirty="0"/>
              <a:t>exercises for that</a:t>
            </a:r>
          </a:p>
          <a:p>
            <a:pPr lvl="1"/>
            <a:r>
              <a:rPr lang="en-CH" dirty="0"/>
              <a:t>concept of “tidy data”, show example of difficult operation on table that becomes easy with tidy data</a:t>
            </a:r>
          </a:p>
          <a:p>
            <a:pPr lvl="1"/>
            <a:endParaRPr lang="en-CH" dirty="0"/>
          </a:p>
        </p:txBody>
      </p:sp>
      <p:sp>
        <p:nvSpPr>
          <p:cNvPr id="2" name="Date Placeholder 1">
            <a:extLst>
              <a:ext uri="{FF2B5EF4-FFF2-40B4-BE49-F238E27FC236}">
                <a16:creationId xmlns:a16="http://schemas.microsoft.com/office/drawing/2014/main" id="{8107D6D5-1F4A-CB05-0EBF-EF498206249F}"/>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A8AE9B60-D431-90E3-7A21-6961D807985B}"/>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851EF6B5-A08C-2300-32D2-630EC8F08655}"/>
              </a:ext>
            </a:extLst>
          </p:cNvPr>
          <p:cNvSpPr>
            <a:spLocks noGrp="1"/>
          </p:cNvSpPr>
          <p:nvPr>
            <p:ph type="sldNum" sz="quarter" idx="12"/>
          </p:nvPr>
        </p:nvSpPr>
        <p:spPr/>
        <p:txBody>
          <a:bodyPr/>
          <a:lstStyle/>
          <a:p>
            <a:fld id="{EF79ADEA-B933-47CC-A4E9-04E6298B917C}" type="slidenum">
              <a:rPr lang="en-US" smtClean="0"/>
              <a:pPr/>
              <a:t>3</a:t>
            </a:fld>
            <a:endParaRPr lang="en-US"/>
          </a:p>
        </p:txBody>
      </p:sp>
      <p:sp>
        <p:nvSpPr>
          <p:cNvPr id="7" name="Rectangle 6">
            <a:extLst>
              <a:ext uri="{FF2B5EF4-FFF2-40B4-BE49-F238E27FC236}">
                <a16:creationId xmlns:a16="http://schemas.microsoft.com/office/drawing/2014/main" id="{35FA4663-4D23-D731-B270-FC86B9729426}"/>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6341725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52A90-04B3-D71F-867D-D677C7388BEC}"/>
              </a:ext>
            </a:extLst>
          </p:cNvPr>
          <p:cNvSpPr>
            <a:spLocks noGrp="1"/>
          </p:cNvSpPr>
          <p:nvPr>
            <p:ph type="title"/>
          </p:nvPr>
        </p:nvSpPr>
        <p:spPr/>
        <p:txBody>
          <a:bodyPr/>
          <a:lstStyle/>
          <a:p>
            <a:r>
              <a:rPr lang="en-CH" dirty="0"/>
              <a:t>What is tabular data?</a:t>
            </a:r>
          </a:p>
        </p:txBody>
      </p:sp>
      <p:sp>
        <p:nvSpPr>
          <p:cNvPr id="4" name="Date Placeholder 3">
            <a:extLst>
              <a:ext uri="{FF2B5EF4-FFF2-40B4-BE49-F238E27FC236}">
                <a16:creationId xmlns:a16="http://schemas.microsoft.com/office/drawing/2014/main" id="{83D9F3BD-3101-017C-244D-12B41B37E2B4}"/>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AB7752A6-80D5-61C4-355E-5CD77DEBFCD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59BE0324-D3CF-CFDE-41A9-2FB96442CEE6}"/>
              </a:ext>
            </a:extLst>
          </p:cNvPr>
          <p:cNvSpPr>
            <a:spLocks noGrp="1"/>
          </p:cNvSpPr>
          <p:nvPr>
            <p:ph type="sldNum" sz="quarter" idx="12"/>
          </p:nvPr>
        </p:nvSpPr>
        <p:spPr/>
        <p:txBody>
          <a:bodyPr/>
          <a:lstStyle/>
          <a:p>
            <a:fld id="{EF79ADEA-B933-47CC-A4E9-04E6298B917C}" type="slidenum">
              <a:rPr lang="en-US" smtClean="0"/>
              <a:pPr/>
              <a:t>30</a:t>
            </a:fld>
            <a:endParaRPr lang="en-US"/>
          </a:p>
        </p:txBody>
      </p:sp>
      <p:graphicFrame>
        <p:nvGraphicFramePr>
          <p:cNvPr id="7" name="Table 6">
            <a:extLst>
              <a:ext uri="{FF2B5EF4-FFF2-40B4-BE49-F238E27FC236}">
                <a16:creationId xmlns:a16="http://schemas.microsoft.com/office/drawing/2014/main" id="{CF3F90A0-AA2D-4FBC-CB65-66C6442C09E8}"/>
              </a:ext>
            </a:extLst>
          </p:cNvPr>
          <p:cNvGraphicFramePr>
            <a:graphicFrameLocks noGrp="1"/>
          </p:cNvGraphicFramePr>
          <p:nvPr>
            <p:extLst>
              <p:ext uri="{D42A27DB-BD31-4B8C-83A1-F6EECF244321}">
                <p14:modId xmlns:p14="http://schemas.microsoft.com/office/powerpoint/2010/main" val="641095877"/>
              </p:ext>
            </p:extLst>
          </p:nvPr>
        </p:nvGraphicFramePr>
        <p:xfrm>
          <a:off x="1706382" y="1526917"/>
          <a:ext cx="8528495" cy="1483360"/>
        </p:xfrm>
        <a:graphic>
          <a:graphicData uri="http://schemas.openxmlformats.org/drawingml/2006/table">
            <a:tbl>
              <a:tblPr firstRow="1" bandRow="1">
                <a:tableStyleId>{5C22544A-7EE6-4342-B048-85BDC9FD1C3A}</a:tableStyleId>
              </a:tblPr>
              <a:tblGrid>
                <a:gridCol w="1705699">
                  <a:extLst>
                    <a:ext uri="{9D8B030D-6E8A-4147-A177-3AD203B41FA5}">
                      <a16:colId xmlns:a16="http://schemas.microsoft.com/office/drawing/2014/main" val="93215530"/>
                    </a:ext>
                  </a:extLst>
                </a:gridCol>
                <a:gridCol w="1705699">
                  <a:extLst>
                    <a:ext uri="{9D8B030D-6E8A-4147-A177-3AD203B41FA5}">
                      <a16:colId xmlns:a16="http://schemas.microsoft.com/office/drawing/2014/main" val="3446449462"/>
                    </a:ext>
                  </a:extLst>
                </a:gridCol>
                <a:gridCol w="1705699">
                  <a:extLst>
                    <a:ext uri="{9D8B030D-6E8A-4147-A177-3AD203B41FA5}">
                      <a16:colId xmlns:a16="http://schemas.microsoft.com/office/drawing/2014/main" val="1659648679"/>
                    </a:ext>
                  </a:extLst>
                </a:gridCol>
                <a:gridCol w="1705699">
                  <a:extLst>
                    <a:ext uri="{9D8B030D-6E8A-4147-A177-3AD203B41FA5}">
                      <a16:colId xmlns:a16="http://schemas.microsoft.com/office/drawing/2014/main" val="2028385091"/>
                    </a:ext>
                  </a:extLst>
                </a:gridCol>
                <a:gridCol w="1705699">
                  <a:extLst>
                    <a:ext uri="{9D8B030D-6E8A-4147-A177-3AD203B41FA5}">
                      <a16:colId xmlns:a16="http://schemas.microsoft.com/office/drawing/2014/main" val="1607972955"/>
                    </a:ext>
                  </a:extLst>
                </a:gridCol>
              </a:tblGrid>
              <a:tr h="370840">
                <a:tc>
                  <a:txBody>
                    <a:bodyPr/>
                    <a:lstStyle/>
                    <a:p>
                      <a:r>
                        <a:rPr lang="en-CH" dirty="0"/>
                        <a:t>Date (index)</a:t>
                      </a:r>
                    </a:p>
                  </a:txBody>
                  <a:tcPr/>
                </a:tc>
                <a:tc>
                  <a:txBody>
                    <a:bodyPr/>
                    <a:lstStyle/>
                    <a:p>
                      <a:r>
                        <a:rPr lang="en-CH" dirty="0"/>
                        <a:t>Wind speed</a:t>
                      </a:r>
                    </a:p>
                  </a:txBody>
                  <a:tcPr/>
                </a:tc>
                <a:tc>
                  <a:txBody>
                    <a:bodyPr/>
                    <a:lstStyle/>
                    <a:p>
                      <a:r>
                        <a:rPr lang="en-CH" dirty="0"/>
                        <a:t>Wind direction</a:t>
                      </a:r>
                    </a:p>
                  </a:txBody>
                  <a:tcPr/>
                </a:tc>
                <a:tc>
                  <a:txBody>
                    <a:bodyPr/>
                    <a:lstStyle/>
                    <a:p>
                      <a:r>
                        <a:rPr lang="en-CH" dirty="0"/>
                        <a:t>Rain fall (mm)</a:t>
                      </a:r>
                    </a:p>
                  </a:txBody>
                  <a:tcPr/>
                </a:tc>
                <a:tc>
                  <a:txBody>
                    <a:bodyPr/>
                    <a:lstStyle/>
                    <a:p>
                      <a:r>
                        <a:rPr lang="en-CH" dirty="0"/>
                        <a:t>Hours of sun</a:t>
                      </a:r>
                    </a:p>
                  </a:txBody>
                  <a:tcPr/>
                </a:tc>
                <a:extLst>
                  <a:ext uri="{0D108BD9-81ED-4DB2-BD59-A6C34878D82A}">
                    <a16:rowId xmlns:a16="http://schemas.microsoft.com/office/drawing/2014/main" val="2870368738"/>
                  </a:ext>
                </a:extLst>
              </a:tr>
              <a:tr h="370840">
                <a:tc>
                  <a:txBody>
                    <a:bodyPr/>
                    <a:lstStyle/>
                    <a:p>
                      <a:r>
                        <a:rPr lang="en-CH" dirty="0"/>
                        <a:t>7.3.2024</a:t>
                      </a:r>
                    </a:p>
                  </a:txBody>
                  <a:tcPr/>
                </a:tc>
                <a:tc>
                  <a:txBody>
                    <a:bodyPr/>
                    <a:lstStyle/>
                    <a:p>
                      <a:r>
                        <a:rPr lang="en-CH" dirty="0"/>
                        <a:t>7.1</a:t>
                      </a:r>
                    </a:p>
                  </a:txBody>
                  <a:tcPr/>
                </a:tc>
                <a:tc>
                  <a:txBody>
                    <a:bodyPr/>
                    <a:lstStyle/>
                    <a:p>
                      <a:r>
                        <a:rPr lang="en-CH" dirty="0"/>
                        <a:t>N</a:t>
                      </a:r>
                    </a:p>
                  </a:txBody>
                  <a:tcPr/>
                </a:tc>
                <a:tc>
                  <a:txBody>
                    <a:bodyPr/>
                    <a:lstStyle/>
                    <a:p>
                      <a:r>
                        <a:rPr lang="en-CH" dirty="0"/>
                        <a:t>0.0</a:t>
                      </a:r>
                    </a:p>
                  </a:txBody>
                  <a:tcPr/>
                </a:tc>
                <a:tc>
                  <a:txBody>
                    <a:bodyPr/>
                    <a:lstStyle/>
                    <a:p>
                      <a:r>
                        <a:rPr lang="en-CH" dirty="0"/>
                        <a:t>10</a:t>
                      </a:r>
                    </a:p>
                  </a:txBody>
                  <a:tcPr/>
                </a:tc>
                <a:extLst>
                  <a:ext uri="{0D108BD9-81ED-4DB2-BD59-A6C34878D82A}">
                    <a16:rowId xmlns:a16="http://schemas.microsoft.com/office/drawing/2014/main" val="24643759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8.3.2024</a:t>
                      </a:r>
                    </a:p>
                  </a:txBody>
                  <a:tcPr/>
                </a:tc>
                <a:tc>
                  <a:txBody>
                    <a:bodyPr/>
                    <a:lstStyle/>
                    <a:p>
                      <a:r>
                        <a:rPr lang="en-CH" dirty="0"/>
                        <a:t>0.3</a:t>
                      </a:r>
                    </a:p>
                  </a:txBody>
                  <a:tcPr/>
                </a:tc>
                <a:tc>
                  <a:txBody>
                    <a:bodyPr/>
                    <a:lstStyle/>
                    <a:p>
                      <a:r>
                        <a:rPr lang="en-CH" dirty="0"/>
                        <a:t>NW</a:t>
                      </a:r>
                    </a:p>
                  </a:txBody>
                  <a:tcPr/>
                </a:tc>
                <a:tc>
                  <a:txBody>
                    <a:bodyPr/>
                    <a:lstStyle/>
                    <a:p>
                      <a:r>
                        <a:rPr lang="en-CH" dirty="0"/>
                        <a:t>2.1</a:t>
                      </a:r>
                    </a:p>
                  </a:txBody>
                  <a:tcPr/>
                </a:tc>
                <a:tc>
                  <a:txBody>
                    <a:bodyPr/>
                    <a:lstStyle/>
                    <a:p>
                      <a:r>
                        <a:rPr lang="en-CH" dirty="0"/>
                        <a:t>2</a:t>
                      </a:r>
                    </a:p>
                  </a:txBody>
                  <a:tcPr/>
                </a:tc>
                <a:extLst>
                  <a:ext uri="{0D108BD9-81ED-4DB2-BD59-A6C34878D82A}">
                    <a16:rowId xmlns:a16="http://schemas.microsoft.com/office/drawing/2014/main" val="3427425730"/>
                  </a:ext>
                </a:extLst>
              </a:tr>
              <a:tr h="370840">
                <a:tc>
                  <a:txBody>
                    <a:bodyPr/>
                    <a:lstStyle/>
                    <a:p>
                      <a:r>
                        <a:rPr lang="en-CH" dirty="0"/>
                        <a:t>9.3.2024</a:t>
                      </a:r>
                    </a:p>
                  </a:txBody>
                  <a:tcPr/>
                </a:tc>
                <a:tc>
                  <a:txBody>
                    <a:bodyPr/>
                    <a:lstStyle/>
                    <a:p>
                      <a:r>
                        <a:rPr lang="en-CH" dirty="0"/>
                        <a:t>1.1</a:t>
                      </a:r>
                    </a:p>
                  </a:txBody>
                  <a:tcPr/>
                </a:tc>
                <a:tc>
                  <a:txBody>
                    <a:bodyPr/>
                    <a:lstStyle/>
                    <a:p>
                      <a:r>
                        <a:rPr lang="en-CH" dirty="0"/>
                        <a:t>SE</a:t>
                      </a:r>
                    </a:p>
                  </a:txBody>
                  <a:tcPr/>
                </a:tc>
                <a:tc>
                  <a:txBody>
                    <a:bodyPr/>
                    <a:lstStyle/>
                    <a:p>
                      <a:r>
                        <a:rPr lang="en-CH" dirty="0"/>
                        <a:t>0.3</a:t>
                      </a:r>
                    </a:p>
                  </a:txBody>
                  <a:tcPr/>
                </a:tc>
                <a:tc>
                  <a:txBody>
                    <a:bodyPr/>
                    <a:lstStyle/>
                    <a:p>
                      <a:r>
                        <a:rPr lang="en-CH" dirty="0"/>
                        <a:t>5</a:t>
                      </a:r>
                    </a:p>
                  </a:txBody>
                  <a:tcPr/>
                </a:tc>
                <a:extLst>
                  <a:ext uri="{0D108BD9-81ED-4DB2-BD59-A6C34878D82A}">
                    <a16:rowId xmlns:a16="http://schemas.microsoft.com/office/drawing/2014/main" val="819247753"/>
                  </a:ext>
                </a:extLst>
              </a:tr>
            </a:tbl>
          </a:graphicData>
        </a:graphic>
      </p:graphicFrame>
      <p:sp>
        <p:nvSpPr>
          <p:cNvPr id="9" name="TextBox 8">
            <a:extLst>
              <a:ext uri="{FF2B5EF4-FFF2-40B4-BE49-F238E27FC236}">
                <a16:creationId xmlns:a16="http://schemas.microsoft.com/office/drawing/2014/main" id="{B0407D4C-8EB3-C2BE-4C51-48499F8D83AC}"/>
              </a:ext>
            </a:extLst>
          </p:cNvPr>
          <p:cNvSpPr txBox="1"/>
          <p:nvPr/>
        </p:nvSpPr>
        <p:spPr>
          <a:xfrm>
            <a:off x="8760296" y="692696"/>
            <a:ext cx="2976822" cy="923330"/>
          </a:xfrm>
          <a:prstGeom prst="rect">
            <a:avLst/>
          </a:prstGeom>
          <a:solidFill>
            <a:srgbClr val="FFFF00"/>
          </a:solidFill>
        </p:spPr>
        <p:txBody>
          <a:bodyPr wrap="square">
            <a:spAutoFit/>
          </a:bodyPr>
          <a:lstStyle/>
          <a:p>
            <a:r>
              <a:rPr lang="en-CH" dirty="0"/>
              <a:t>What is it? columns have different types, rows can have an index</a:t>
            </a:r>
          </a:p>
        </p:txBody>
      </p:sp>
      <p:graphicFrame>
        <p:nvGraphicFramePr>
          <p:cNvPr id="3" name="Table 2">
            <a:extLst>
              <a:ext uri="{FF2B5EF4-FFF2-40B4-BE49-F238E27FC236}">
                <a16:creationId xmlns:a16="http://schemas.microsoft.com/office/drawing/2014/main" id="{9FCA5CA5-1C06-B805-69B6-E4806D23A16C}"/>
              </a:ext>
            </a:extLst>
          </p:cNvPr>
          <p:cNvGraphicFramePr>
            <a:graphicFrameLocks noGrp="1"/>
          </p:cNvGraphicFramePr>
          <p:nvPr>
            <p:extLst>
              <p:ext uri="{D42A27DB-BD31-4B8C-83A1-F6EECF244321}">
                <p14:modId xmlns:p14="http://schemas.microsoft.com/office/powerpoint/2010/main" val="3071614385"/>
              </p:ext>
            </p:extLst>
          </p:nvPr>
        </p:nvGraphicFramePr>
        <p:xfrm>
          <a:off x="1706381" y="3738533"/>
          <a:ext cx="8528495" cy="1752600"/>
        </p:xfrm>
        <a:graphic>
          <a:graphicData uri="http://schemas.openxmlformats.org/drawingml/2006/table">
            <a:tbl>
              <a:tblPr firstRow="1" bandRow="1">
                <a:tableStyleId>{5C22544A-7EE6-4342-B048-85BDC9FD1C3A}</a:tableStyleId>
              </a:tblPr>
              <a:tblGrid>
                <a:gridCol w="1705699">
                  <a:extLst>
                    <a:ext uri="{9D8B030D-6E8A-4147-A177-3AD203B41FA5}">
                      <a16:colId xmlns:a16="http://schemas.microsoft.com/office/drawing/2014/main" val="93215530"/>
                    </a:ext>
                  </a:extLst>
                </a:gridCol>
                <a:gridCol w="1705699">
                  <a:extLst>
                    <a:ext uri="{9D8B030D-6E8A-4147-A177-3AD203B41FA5}">
                      <a16:colId xmlns:a16="http://schemas.microsoft.com/office/drawing/2014/main" val="3446449462"/>
                    </a:ext>
                  </a:extLst>
                </a:gridCol>
                <a:gridCol w="1705699">
                  <a:extLst>
                    <a:ext uri="{9D8B030D-6E8A-4147-A177-3AD203B41FA5}">
                      <a16:colId xmlns:a16="http://schemas.microsoft.com/office/drawing/2014/main" val="1659648679"/>
                    </a:ext>
                  </a:extLst>
                </a:gridCol>
                <a:gridCol w="1705699">
                  <a:extLst>
                    <a:ext uri="{9D8B030D-6E8A-4147-A177-3AD203B41FA5}">
                      <a16:colId xmlns:a16="http://schemas.microsoft.com/office/drawing/2014/main" val="2028385091"/>
                    </a:ext>
                  </a:extLst>
                </a:gridCol>
                <a:gridCol w="1705699">
                  <a:extLst>
                    <a:ext uri="{9D8B030D-6E8A-4147-A177-3AD203B41FA5}">
                      <a16:colId xmlns:a16="http://schemas.microsoft.com/office/drawing/2014/main" val="1607972955"/>
                    </a:ext>
                  </a:extLst>
                </a:gridCol>
              </a:tblGrid>
              <a:tr h="370840">
                <a:tc>
                  <a:txBody>
                    <a:bodyPr/>
                    <a:lstStyle/>
                    <a:p>
                      <a:r>
                        <a:rPr lang="en-CH" dirty="0"/>
                        <a:t>Subject</a:t>
                      </a:r>
                    </a:p>
                  </a:txBody>
                  <a:tcPr/>
                </a:tc>
                <a:tc>
                  <a:txBody>
                    <a:bodyPr/>
                    <a:lstStyle/>
                    <a:p>
                      <a:r>
                        <a:rPr lang="en-CH" dirty="0"/>
                        <a:t>Condition ID</a:t>
                      </a:r>
                    </a:p>
                  </a:txBody>
                  <a:tcPr/>
                </a:tc>
                <a:tc>
                  <a:txBody>
                    <a:bodyPr/>
                    <a:lstStyle/>
                    <a:p>
                      <a:r>
                        <a:rPr lang="en-CH" dirty="0"/>
                        <a:t>Presentation nr</a:t>
                      </a:r>
                    </a:p>
                  </a:txBody>
                  <a:tcPr/>
                </a:tc>
                <a:tc>
                  <a:txBody>
                    <a:bodyPr/>
                    <a:lstStyle/>
                    <a:p>
                      <a:r>
                        <a:rPr lang="en-CH" dirty="0"/>
                        <a:t>Response time (ms)</a:t>
                      </a:r>
                    </a:p>
                  </a:txBody>
                  <a:tcPr/>
                </a:tc>
                <a:tc>
                  <a:txBody>
                    <a:bodyPr/>
                    <a:lstStyle/>
                    <a:p>
                      <a:r>
                        <a:rPr lang="en-CH" dirty="0"/>
                        <a:t>Response</a:t>
                      </a:r>
                    </a:p>
                  </a:txBody>
                  <a:tcPr/>
                </a:tc>
                <a:extLst>
                  <a:ext uri="{0D108BD9-81ED-4DB2-BD59-A6C34878D82A}">
                    <a16:rowId xmlns:a16="http://schemas.microsoft.com/office/drawing/2014/main" val="2870368738"/>
                  </a:ext>
                </a:extLst>
              </a:tr>
              <a:tr h="370840">
                <a:tc>
                  <a:txBody>
                    <a:bodyPr/>
                    <a:lstStyle/>
                    <a:p>
                      <a:r>
                        <a:rPr lang="en-CH" dirty="0"/>
                        <a:t>VM</a:t>
                      </a:r>
                    </a:p>
                  </a:txBody>
                  <a:tcPr/>
                </a:tc>
                <a:tc>
                  <a:txBody>
                    <a:bodyPr/>
                    <a:lstStyle/>
                    <a:p>
                      <a:r>
                        <a:rPr lang="en-CH" dirty="0"/>
                        <a:t>732</a:t>
                      </a:r>
                    </a:p>
                  </a:txBody>
                  <a:tcPr/>
                </a:tc>
                <a:tc>
                  <a:txBody>
                    <a:bodyPr/>
                    <a:lstStyle/>
                    <a:p>
                      <a:r>
                        <a:rPr lang="en-CH" dirty="0"/>
                        <a:t>2</a:t>
                      </a:r>
                    </a:p>
                  </a:txBody>
                  <a:tcPr/>
                </a:tc>
                <a:tc>
                  <a:txBody>
                    <a:bodyPr/>
                    <a:lstStyle/>
                    <a:p>
                      <a:r>
                        <a:rPr lang="en-CH" dirty="0"/>
                        <a:t>28</a:t>
                      </a:r>
                    </a:p>
                  </a:txBody>
                  <a:tcPr/>
                </a:tc>
                <a:tc>
                  <a:txBody>
                    <a:bodyPr/>
                    <a:lstStyle/>
                    <a:p>
                      <a:r>
                        <a:rPr lang="en-CH" dirty="0"/>
                        <a:t>LEFT</a:t>
                      </a:r>
                    </a:p>
                  </a:txBody>
                  <a:tcPr/>
                </a:tc>
                <a:extLst>
                  <a:ext uri="{0D108BD9-81ED-4DB2-BD59-A6C34878D82A}">
                    <a16:rowId xmlns:a16="http://schemas.microsoft.com/office/drawing/2014/main" val="24643759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VM</a:t>
                      </a:r>
                    </a:p>
                  </a:txBody>
                  <a:tcPr/>
                </a:tc>
                <a:tc>
                  <a:txBody>
                    <a:bodyPr/>
                    <a:lstStyle/>
                    <a:p>
                      <a:r>
                        <a:rPr lang="en-CH" dirty="0"/>
                        <a:t>732</a:t>
                      </a:r>
                    </a:p>
                  </a:txBody>
                  <a:tcPr/>
                </a:tc>
                <a:tc>
                  <a:txBody>
                    <a:bodyPr/>
                    <a:lstStyle/>
                    <a:p>
                      <a:r>
                        <a:rPr lang="en-CH" dirty="0"/>
                        <a:t>3</a:t>
                      </a:r>
                    </a:p>
                  </a:txBody>
                  <a:tcPr/>
                </a:tc>
                <a:tc>
                  <a:txBody>
                    <a:bodyPr/>
                    <a:lstStyle/>
                    <a:p>
                      <a:r>
                        <a:rPr lang="en-CH" dirty="0"/>
                        <a:t>41</a:t>
                      </a:r>
                    </a:p>
                  </a:txBody>
                  <a:tcPr/>
                </a:tc>
                <a:tc>
                  <a:txBody>
                    <a:bodyPr/>
                    <a:lstStyle/>
                    <a:p>
                      <a:r>
                        <a:rPr lang="en-CH" dirty="0"/>
                        <a:t>RIGHT</a:t>
                      </a:r>
                    </a:p>
                  </a:txBody>
                  <a:tcPr/>
                </a:tc>
                <a:extLst>
                  <a:ext uri="{0D108BD9-81ED-4DB2-BD59-A6C34878D82A}">
                    <a16:rowId xmlns:a16="http://schemas.microsoft.com/office/drawing/2014/main" val="3427425730"/>
                  </a:ext>
                </a:extLst>
              </a:tr>
              <a:tr h="370840">
                <a:tc>
                  <a:txBody>
                    <a:bodyPr/>
                    <a:lstStyle/>
                    <a:p>
                      <a:r>
                        <a:rPr lang="en-CH" dirty="0"/>
                        <a:t>PB</a:t>
                      </a:r>
                    </a:p>
                  </a:txBody>
                  <a:tcPr/>
                </a:tc>
                <a:tc>
                  <a:txBody>
                    <a:bodyPr/>
                    <a:lstStyle/>
                    <a:p>
                      <a:r>
                        <a:rPr lang="en-CH" dirty="0"/>
                        <a:t>665</a:t>
                      </a:r>
                    </a:p>
                  </a:txBody>
                  <a:tcPr/>
                </a:tc>
                <a:tc>
                  <a:txBody>
                    <a:bodyPr/>
                    <a:lstStyle/>
                    <a:p>
                      <a:r>
                        <a:rPr lang="en-CH" dirty="0"/>
                        <a:t>1</a:t>
                      </a:r>
                    </a:p>
                  </a:txBody>
                  <a:tcPr/>
                </a:tc>
                <a:tc>
                  <a:txBody>
                    <a:bodyPr/>
                    <a:lstStyle/>
                    <a:p>
                      <a:r>
                        <a:rPr lang="en-CH" dirty="0"/>
                        <a:t>73</a:t>
                      </a:r>
                    </a:p>
                  </a:txBody>
                  <a:tcPr/>
                </a:tc>
                <a:tc>
                  <a:txBody>
                    <a:bodyPr/>
                    <a:lstStyle/>
                    <a:p>
                      <a:r>
                        <a:rPr lang="en-CH" dirty="0"/>
                        <a:t>LEFT</a:t>
                      </a:r>
                    </a:p>
                  </a:txBody>
                  <a:tcPr/>
                </a:tc>
                <a:extLst>
                  <a:ext uri="{0D108BD9-81ED-4DB2-BD59-A6C34878D82A}">
                    <a16:rowId xmlns:a16="http://schemas.microsoft.com/office/drawing/2014/main" val="819247753"/>
                  </a:ext>
                </a:extLst>
              </a:tr>
            </a:tbl>
          </a:graphicData>
        </a:graphic>
      </p:graphicFrame>
    </p:spTree>
    <p:extLst>
      <p:ext uri="{BB962C8B-B14F-4D97-AF65-F5344CB8AC3E}">
        <p14:creationId xmlns:p14="http://schemas.microsoft.com/office/powerpoint/2010/main" val="30437020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6C67D-7970-D245-3CF0-EA3C40E134AE}"/>
              </a:ext>
            </a:extLst>
          </p:cNvPr>
          <p:cNvSpPr>
            <a:spLocks noGrp="1"/>
          </p:cNvSpPr>
          <p:nvPr>
            <p:ph type="title"/>
          </p:nvPr>
        </p:nvSpPr>
        <p:spPr/>
        <p:txBody>
          <a:bodyPr/>
          <a:lstStyle/>
          <a:p>
            <a:r>
              <a:rPr lang="en-CH" dirty="0"/>
              <a:t>Storing tabular data</a:t>
            </a:r>
          </a:p>
        </p:txBody>
      </p:sp>
      <p:sp>
        <p:nvSpPr>
          <p:cNvPr id="3" name="Content Placeholder 2">
            <a:extLst>
              <a:ext uri="{FF2B5EF4-FFF2-40B4-BE49-F238E27FC236}">
                <a16:creationId xmlns:a16="http://schemas.microsoft.com/office/drawing/2014/main" id="{FD816A7E-2E72-D9A6-539F-32B0E4033EF1}"/>
              </a:ext>
            </a:extLst>
          </p:cNvPr>
          <p:cNvSpPr>
            <a:spLocks noGrp="1"/>
          </p:cNvSpPr>
          <p:nvPr>
            <p:ph idx="1"/>
          </p:nvPr>
        </p:nvSpPr>
        <p:spPr/>
        <p:txBody>
          <a:bodyPr/>
          <a:lstStyle/>
          <a:p>
            <a:r>
              <a:rPr lang="en-CH" dirty="0"/>
              <a:t>Python tools</a:t>
            </a:r>
          </a:p>
          <a:p>
            <a:pPr lvl="1"/>
            <a:r>
              <a:rPr lang="en-CH" dirty="0"/>
              <a:t>pandas: columnar, in-memory</a:t>
            </a:r>
          </a:p>
          <a:p>
            <a:pPr lvl="1"/>
            <a:r>
              <a:rPr lang="en-CH" dirty="0"/>
              <a:t>dask: columnar, on-disk</a:t>
            </a:r>
          </a:p>
          <a:p>
            <a:r>
              <a:rPr lang="en-CH" dirty="0"/>
              <a:t>SQL databases</a:t>
            </a:r>
          </a:p>
          <a:p>
            <a:pPr lvl="1"/>
            <a:r>
              <a:rPr lang="en-CH" dirty="0"/>
              <a:t>optimized for retrieving rows (tree data structure for index)</a:t>
            </a:r>
          </a:p>
          <a:p>
            <a:pPr lvl="1"/>
            <a:r>
              <a:rPr lang="en-CH" dirty="0"/>
              <a:t>transactional: groups of operations are either all executed, or none</a:t>
            </a:r>
          </a:p>
          <a:p>
            <a:r>
              <a:rPr lang="en-CH" dirty="0"/>
              <a:t>Columnar DBs, Spark, Hadoop</a:t>
            </a:r>
          </a:p>
          <a:p>
            <a:pPr lvl="1"/>
            <a:r>
              <a:rPr lang="en-CH" dirty="0"/>
              <a:t>optimized for operations on columns</a:t>
            </a:r>
          </a:p>
          <a:p>
            <a:pPr lvl="1"/>
            <a:r>
              <a:rPr lang="en-CH" dirty="0"/>
              <a:t>ideal for data science tasks</a:t>
            </a:r>
          </a:p>
          <a:p>
            <a:pPr lvl="1"/>
            <a:endParaRPr lang="en-CH" dirty="0"/>
          </a:p>
        </p:txBody>
      </p:sp>
      <p:sp>
        <p:nvSpPr>
          <p:cNvPr id="4" name="Date Placeholder 3">
            <a:extLst>
              <a:ext uri="{FF2B5EF4-FFF2-40B4-BE49-F238E27FC236}">
                <a16:creationId xmlns:a16="http://schemas.microsoft.com/office/drawing/2014/main" id="{BE8B3A75-190A-17A6-D048-1E6DCF33BD83}"/>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0BFEBDF0-25C7-ABC5-9790-D739EBE50129}"/>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0DDB0B42-4E82-93BB-7E76-E55FBB49F2A6}"/>
              </a:ext>
            </a:extLst>
          </p:cNvPr>
          <p:cNvSpPr>
            <a:spLocks noGrp="1"/>
          </p:cNvSpPr>
          <p:nvPr>
            <p:ph type="sldNum" sz="quarter" idx="12"/>
          </p:nvPr>
        </p:nvSpPr>
        <p:spPr/>
        <p:txBody>
          <a:bodyPr/>
          <a:lstStyle/>
          <a:p>
            <a:fld id="{EF79ADEA-B933-47CC-A4E9-04E6298B917C}" type="slidenum">
              <a:rPr lang="en-US" smtClean="0"/>
              <a:pPr/>
              <a:t>31</a:t>
            </a:fld>
            <a:endParaRPr lang="en-US"/>
          </a:p>
        </p:txBody>
      </p:sp>
    </p:spTree>
    <p:extLst>
      <p:ext uri="{BB962C8B-B14F-4D97-AF65-F5344CB8AC3E}">
        <p14:creationId xmlns:p14="http://schemas.microsoft.com/office/powerpoint/2010/main" val="23284365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C8B26-AA3E-8DDB-A57D-79B4C60BB0E0}"/>
              </a:ext>
            </a:extLst>
          </p:cNvPr>
          <p:cNvSpPr>
            <a:spLocks noGrp="1"/>
          </p:cNvSpPr>
          <p:nvPr>
            <p:ph type="title"/>
          </p:nvPr>
        </p:nvSpPr>
        <p:spPr/>
        <p:txBody>
          <a:bodyPr>
            <a:normAutofit fontScale="90000"/>
          </a:bodyPr>
          <a:lstStyle/>
          <a:p>
            <a:r>
              <a:rPr lang="en-CH" dirty="0"/>
              <a:t>Beyond numpy vectorization: Split-apply-combine</a:t>
            </a:r>
          </a:p>
        </p:txBody>
      </p:sp>
      <p:sp>
        <p:nvSpPr>
          <p:cNvPr id="3" name="Content Placeholder 2">
            <a:extLst>
              <a:ext uri="{FF2B5EF4-FFF2-40B4-BE49-F238E27FC236}">
                <a16:creationId xmlns:a16="http://schemas.microsoft.com/office/drawing/2014/main" id="{A7AD826D-7398-1F2E-5316-C88A80DC583C}"/>
              </a:ext>
            </a:extLst>
          </p:cNvPr>
          <p:cNvSpPr>
            <a:spLocks noGrp="1"/>
          </p:cNvSpPr>
          <p:nvPr>
            <p:ph idx="1"/>
          </p:nvPr>
        </p:nvSpPr>
        <p:spPr/>
        <p:txBody>
          <a:bodyPr/>
          <a:lstStyle/>
          <a:p>
            <a:r>
              <a:rPr lang="en-CH" dirty="0"/>
              <a:t>Tabular data has additional needs compared to arrays. Understanding how to vectorize these operations is critical for handling them</a:t>
            </a:r>
          </a:p>
          <a:p>
            <a:r>
              <a:rPr lang="en-CH" dirty="0"/>
              <a:t>(filtering, select operations)</a:t>
            </a:r>
          </a:p>
          <a:p>
            <a:r>
              <a:rPr lang="en-CH" dirty="0"/>
              <a:t>Summary tables (</a:t>
            </a:r>
            <a:r>
              <a:rPr lang="en-CH" b="1" dirty="0"/>
              <a:t>split-apply-combine</a:t>
            </a:r>
            <a:r>
              <a:rPr lang="en-CH" dirty="0"/>
              <a:t>): number of sales per employee per month; employment rate per age group and state; etc</a:t>
            </a:r>
          </a:p>
          <a:p>
            <a:r>
              <a:rPr lang="en-CH" dirty="0"/>
              <a:t>Combine information across tables (</a:t>
            </a:r>
            <a:r>
              <a:rPr lang="en-CH" b="1" dirty="0"/>
              <a:t>merging, anti-merging</a:t>
            </a:r>
            <a:r>
              <a:rPr lang="en-CH" dirty="0"/>
              <a:t>): combine employee personal data table with sales table and employee vacations table; create a new employee table without employees whose name starts with ‘P’</a:t>
            </a:r>
          </a:p>
          <a:p>
            <a:endParaRPr lang="en-CH" dirty="0"/>
          </a:p>
          <a:p>
            <a:endParaRPr lang="en-CH" dirty="0"/>
          </a:p>
        </p:txBody>
      </p:sp>
      <p:sp>
        <p:nvSpPr>
          <p:cNvPr id="4" name="Date Placeholder 3">
            <a:extLst>
              <a:ext uri="{FF2B5EF4-FFF2-40B4-BE49-F238E27FC236}">
                <a16:creationId xmlns:a16="http://schemas.microsoft.com/office/drawing/2014/main" id="{56B68F4C-F306-1554-616F-B427B8D517AA}"/>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2F45D698-512D-E3C5-99DE-02F6EC0CB5D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A5B014DE-4921-F4D9-2C51-DBA9A72173F4}"/>
              </a:ext>
            </a:extLst>
          </p:cNvPr>
          <p:cNvSpPr>
            <a:spLocks noGrp="1"/>
          </p:cNvSpPr>
          <p:nvPr>
            <p:ph type="sldNum" sz="quarter" idx="12"/>
          </p:nvPr>
        </p:nvSpPr>
        <p:spPr/>
        <p:txBody>
          <a:bodyPr/>
          <a:lstStyle/>
          <a:p>
            <a:fld id="{EF79ADEA-B933-47CC-A4E9-04E6298B917C}" type="slidenum">
              <a:rPr lang="en-US" smtClean="0"/>
              <a:pPr/>
              <a:t>32</a:t>
            </a:fld>
            <a:endParaRPr lang="en-US"/>
          </a:p>
        </p:txBody>
      </p:sp>
    </p:spTree>
    <p:extLst>
      <p:ext uri="{BB962C8B-B14F-4D97-AF65-F5344CB8AC3E}">
        <p14:creationId xmlns:p14="http://schemas.microsoft.com/office/powerpoint/2010/main" val="5427322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075E369-8FEC-BEF6-8DFF-62758830E1C8}"/>
              </a:ext>
            </a:extLst>
          </p:cNvPr>
          <p:cNvSpPr>
            <a:spLocks noGrp="1"/>
          </p:cNvSpPr>
          <p:nvPr>
            <p:ph type="title"/>
          </p:nvPr>
        </p:nvSpPr>
        <p:spPr/>
        <p:txBody>
          <a:bodyPr/>
          <a:lstStyle/>
          <a:p>
            <a:endParaRPr lang="en-CH"/>
          </a:p>
        </p:txBody>
      </p:sp>
      <p:sp>
        <p:nvSpPr>
          <p:cNvPr id="4" name="Date Placeholder 3">
            <a:extLst>
              <a:ext uri="{FF2B5EF4-FFF2-40B4-BE49-F238E27FC236}">
                <a16:creationId xmlns:a16="http://schemas.microsoft.com/office/drawing/2014/main" id="{C1EF4CE8-3FFD-4048-8081-D114A5212669}"/>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7243496-A008-A14F-0483-02671296A1E5}"/>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69B7ACA-9A17-A7BE-ACDA-A5209B46EC6A}"/>
              </a:ext>
            </a:extLst>
          </p:cNvPr>
          <p:cNvSpPr>
            <a:spLocks noGrp="1"/>
          </p:cNvSpPr>
          <p:nvPr>
            <p:ph type="sldNum" sz="quarter" idx="12"/>
          </p:nvPr>
        </p:nvSpPr>
        <p:spPr/>
        <p:txBody>
          <a:bodyPr/>
          <a:lstStyle/>
          <a:p>
            <a:fld id="{EF79ADEA-B933-47CC-A4E9-04E6298B917C}" type="slidenum">
              <a:rPr lang="en-US" smtClean="0"/>
              <a:pPr/>
              <a:t>33</a:t>
            </a:fld>
            <a:endParaRPr lang="en-US"/>
          </a:p>
        </p:txBody>
      </p:sp>
      <p:pic>
        <p:nvPicPr>
          <p:cNvPr id="9" name="Picture 8">
            <a:extLst>
              <a:ext uri="{FF2B5EF4-FFF2-40B4-BE49-F238E27FC236}">
                <a16:creationId xmlns:a16="http://schemas.microsoft.com/office/drawing/2014/main" id="{0A508C72-46CC-4A66-FF65-E7F3CC78F0C5}"/>
              </a:ext>
            </a:extLst>
          </p:cNvPr>
          <p:cNvPicPr>
            <a:picLocks noChangeAspect="1"/>
          </p:cNvPicPr>
          <p:nvPr/>
        </p:nvPicPr>
        <p:blipFill rotWithShape="1">
          <a:blip r:embed="rId2"/>
          <a:srcRect t="13680" r="69427" b="39204"/>
          <a:stretch/>
        </p:blipFill>
        <p:spPr>
          <a:xfrm>
            <a:off x="838200" y="2492896"/>
            <a:ext cx="2376264" cy="2159790"/>
          </a:xfrm>
          <a:prstGeom prst="rect">
            <a:avLst/>
          </a:prstGeom>
        </p:spPr>
      </p:pic>
      <p:pic>
        <p:nvPicPr>
          <p:cNvPr id="10" name="Picture 9">
            <a:extLst>
              <a:ext uri="{FF2B5EF4-FFF2-40B4-BE49-F238E27FC236}">
                <a16:creationId xmlns:a16="http://schemas.microsoft.com/office/drawing/2014/main" id="{3D262E93-86C3-B4ED-621C-22C76B70EC62}"/>
              </a:ext>
            </a:extLst>
          </p:cNvPr>
          <p:cNvPicPr>
            <a:picLocks noChangeAspect="1"/>
          </p:cNvPicPr>
          <p:nvPr/>
        </p:nvPicPr>
        <p:blipFill rotWithShape="1">
          <a:blip r:embed="rId2"/>
          <a:srcRect l="68053" b="23211"/>
          <a:stretch/>
        </p:blipFill>
        <p:spPr>
          <a:xfrm>
            <a:off x="4406202" y="1668996"/>
            <a:ext cx="2483024" cy="3520008"/>
          </a:xfrm>
          <a:prstGeom prst="rect">
            <a:avLst/>
          </a:prstGeom>
        </p:spPr>
      </p:pic>
      <p:graphicFrame>
        <p:nvGraphicFramePr>
          <p:cNvPr id="11" name="Table 10">
            <a:extLst>
              <a:ext uri="{FF2B5EF4-FFF2-40B4-BE49-F238E27FC236}">
                <a16:creationId xmlns:a16="http://schemas.microsoft.com/office/drawing/2014/main" id="{F2EC8907-C3DC-F620-BA2B-A7BE871B30C2}"/>
              </a:ext>
            </a:extLst>
          </p:cNvPr>
          <p:cNvGraphicFramePr>
            <a:graphicFrameLocks noGrp="1"/>
          </p:cNvGraphicFramePr>
          <p:nvPr>
            <p:extLst>
              <p:ext uri="{D42A27DB-BD31-4B8C-83A1-F6EECF244321}">
                <p14:modId xmlns:p14="http://schemas.microsoft.com/office/powerpoint/2010/main" val="1607499614"/>
              </p:ext>
            </p:extLst>
          </p:nvPr>
        </p:nvGraphicFramePr>
        <p:xfrm>
          <a:off x="8222456" y="2636912"/>
          <a:ext cx="1759744" cy="2268296"/>
        </p:xfrm>
        <a:graphic>
          <a:graphicData uri="http://schemas.openxmlformats.org/drawingml/2006/table">
            <a:tbl>
              <a:tblPr firstRow="1" bandRow="1">
                <a:tableStyleId>{5C22544A-7EE6-4342-B048-85BDC9FD1C3A}</a:tableStyleId>
              </a:tblPr>
              <a:tblGrid>
                <a:gridCol w="879872">
                  <a:extLst>
                    <a:ext uri="{9D8B030D-6E8A-4147-A177-3AD203B41FA5}">
                      <a16:colId xmlns:a16="http://schemas.microsoft.com/office/drawing/2014/main" val="1930533533"/>
                    </a:ext>
                  </a:extLst>
                </a:gridCol>
                <a:gridCol w="879872">
                  <a:extLst>
                    <a:ext uri="{9D8B030D-6E8A-4147-A177-3AD203B41FA5}">
                      <a16:colId xmlns:a16="http://schemas.microsoft.com/office/drawing/2014/main" val="1039683024"/>
                    </a:ext>
                  </a:extLst>
                </a:gridCol>
              </a:tblGrid>
              <a:tr h="567074">
                <a:tc>
                  <a:txBody>
                    <a:bodyPr/>
                    <a:lstStyle/>
                    <a:p>
                      <a:r>
                        <a:rPr lang="en-CH" dirty="0"/>
                        <a:t>age</a:t>
                      </a:r>
                    </a:p>
                  </a:txBody>
                  <a:tcPr/>
                </a:tc>
                <a:tc>
                  <a:txBody>
                    <a:bodyPr/>
                    <a:lstStyle/>
                    <a:p>
                      <a:r>
                        <a:rPr lang="en-CH" dirty="0"/>
                        <a:t>count</a:t>
                      </a:r>
                    </a:p>
                  </a:txBody>
                  <a:tcPr/>
                </a:tc>
                <a:extLst>
                  <a:ext uri="{0D108BD9-81ED-4DB2-BD59-A6C34878D82A}">
                    <a16:rowId xmlns:a16="http://schemas.microsoft.com/office/drawing/2014/main" val="1045503678"/>
                  </a:ext>
                </a:extLst>
              </a:tr>
              <a:tr h="567074">
                <a:tc>
                  <a:txBody>
                    <a:bodyPr/>
                    <a:lstStyle/>
                    <a:p>
                      <a:r>
                        <a:rPr lang="en-CH" dirty="0"/>
                        <a:t>13</a:t>
                      </a:r>
                    </a:p>
                  </a:txBody>
                  <a:tcPr/>
                </a:tc>
                <a:tc>
                  <a:txBody>
                    <a:bodyPr/>
                    <a:lstStyle/>
                    <a:p>
                      <a:r>
                        <a:rPr lang="en-CH" dirty="0"/>
                        <a:t>3</a:t>
                      </a:r>
                    </a:p>
                  </a:txBody>
                  <a:tcPr/>
                </a:tc>
                <a:extLst>
                  <a:ext uri="{0D108BD9-81ED-4DB2-BD59-A6C34878D82A}">
                    <a16:rowId xmlns:a16="http://schemas.microsoft.com/office/drawing/2014/main" val="2984634883"/>
                  </a:ext>
                </a:extLst>
              </a:tr>
              <a:tr h="567074">
                <a:tc>
                  <a:txBody>
                    <a:bodyPr/>
                    <a:lstStyle/>
                    <a:p>
                      <a:r>
                        <a:rPr lang="en-CH" dirty="0"/>
                        <a:t>14</a:t>
                      </a:r>
                    </a:p>
                  </a:txBody>
                  <a:tcPr/>
                </a:tc>
                <a:tc>
                  <a:txBody>
                    <a:bodyPr/>
                    <a:lstStyle/>
                    <a:p>
                      <a:r>
                        <a:rPr lang="en-CH" dirty="0"/>
                        <a:t>2</a:t>
                      </a:r>
                    </a:p>
                  </a:txBody>
                  <a:tcPr/>
                </a:tc>
                <a:extLst>
                  <a:ext uri="{0D108BD9-81ED-4DB2-BD59-A6C34878D82A}">
                    <a16:rowId xmlns:a16="http://schemas.microsoft.com/office/drawing/2014/main" val="1125792142"/>
                  </a:ext>
                </a:extLst>
              </a:tr>
              <a:tr h="567074">
                <a:tc>
                  <a:txBody>
                    <a:bodyPr/>
                    <a:lstStyle/>
                    <a:p>
                      <a:r>
                        <a:rPr lang="en-CH" dirty="0"/>
                        <a:t>15</a:t>
                      </a:r>
                    </a:p>
                  </a:txBody>
                  <a:tcPr/>
                </a:tc>
                <a:tc>
                  <a:txBody>
                    <a:bodyPr/>
                    <a:lstStyle/>
                    <a:p>
                      <a:r>
                        <a:rPr lang="en-CH" dirty="0"/>
                        <a:t>2</a:t>
                      </a:r>
                    </a:p>
                  </a:txBody>
                  <a:tcPr/>
                </a:tc>
                <a:extLst>
                  <a:ext uri="{0D108BD9-81ED-4DB2-BD59-A6C34878D82A}">
                    <a16:rowId xmlns:a16="http://schemas.microsoft.com/office/drawing/2014/main" val="921649468"/>
                  </a:ext>
                </a:extLst>
              </a:tr>
            </a:tbl>
          </a:graphicData>
        </a:graphic>
      </p:graphicFrame>
      <p:sp>
        <p:nvSpPr>
          <p:cNvPr id="14" name="TextBox 13">
            <a:extLst>
              <a:ext uri="{FF2B5EF4-FFF2-40B4-BE49-F238E27FC236}">
                <a16:creationId xmlns:a16="http://schemas.microsoft.com/office/drawing/2014/main" id="{DACC3958-655B-EEE8-903C-ED70EE870179}"/>
              </a:ext>
            </a:extLst>
          </p:cNvPr>
          <p:cNvSpPr txBox="1"/>
          <p:nvPr/>
        </p:nvSpPr>
        <p:spPr>
          <a:xfrm>
            <a:off x="4583832" y="1845425"/>
            <a:ext cx="2088232" cy="369332"/>
          </a:xfrm>
          <a:prstGeom prst="rect">
            <a:avLst/>
          </a:prstGeom>
          <a:solidFill>
            <a:schemeClr val="bg1"/>
          </a:solidFill>
        </p:spPr>
        <p:txBody>
          <a:bodyPr wrap="square" rtlCol="0">
            <a:spAutoFit/>
          </a:bodyPr>
          <a:lstStyle/>
          <a:p>
            <a:r>
              <a:rPr lang="en-CH" dirty="0"/>
              <a:t>.groupby(‘age’)</a:t>
            </a:r>
          </a:p>
        </p:txBody>
      </p:sp>
      <p:sp>
        <p:nvSpPr>
          <p:cNvPr id="15" name="TextBox 14">
            <a:extLst>
              <a:ext uri="{FF2B5EF4-FFF2-40B4-BE49-F238E27FC236}">
                <a16:creationId xmlns:a16="http://schemas.microsoft.com/office/drawing/2014/main" id="{A5770863-C5F2-7953-F2E2-A0914CEC5747}"/>
              </a:ext>
            </a:extLst>
          </p:cNvPr>
          <p:cNvSpPr txBox="1"/>
          <p:nvPr/>
        </p:nvSpPr>
        <p:spPr>
          <a:xfrm>
            <a:off x="8217575" y="1823235"/>
            <a:ext cx="3523265" cy="369332"/>
          </a:xfrm>
          <a:prstGeom prst="rect">
            <a:avLst/>
          </a:prstGeom>
          <a:solidFill>
            <a:schemeClr val="bg1"/>
          </a:solidFill>
        </p:spPr>
        <p:txBody>
          <a:bodyPr wrap="square" rtlCol="0">
            <a:spAutoFit/>
          </a:bodyPr>
          <a:lstStyle/>
          <a:p>
            <a:r>
              <a:rPr lang="en-CH" dirty="0"/>
              <a:t>[‘name’].nunique()</a:t>
            </a:r>
          </a:p>
        </p:txBody>
      </p:sp>
      <p:sp>
        <p:nvSpPr>
          <p:cNvPr id="16" name="TextBox 15">
            <a:extLst>
              <a:ext uri="{FF2B5EF4-FFF2-40B4-BE49-F238E27FC236}">
                <a16:creationId xmlns:a16="http://schemas.microsoft.com/office/drawing/2014/main" id="{3ED8B480-814C-F383-DD23-F23ED4CD3606}"/>
              </a:ext>
            </a:extLst>
          </p:cNvPr>
          <p:cNvSpPr txBox="1"/>
          <p:nvPr/>
        </p:nvSpPr>
        <p:spPr>
          <a:xfrm>
            <a:off x="1577577" y="1844824"/>
            <a:ext cx="2088232" cy="369332"/>
          </a:xfrm>
          <a:prstGeom prst="rect">
            <a:avLst/>
          </a:prstGeom>
          <a:solidFill>
            <a:schemeClr val="bg1"/>
          </a:solidFill>
        </p:spPr>
        <p:txBody>
          <a:bodyPr wrap="square" rtlCol="0">
            <a:spAutoFit/>
          </a:bodyPr>
          <a:lstStyle/>
          <a:p>
            <a:r>
              <a:rPr lang="en-CH" dirty="0"/>
              <a:t>students</a:t>
            </a:r>
          </a:p>
        </p:txBody>
      </p:sp>
    </p:spTree>
    <p:extLst>
      <p:ext uri="{BB962C8B-B14F-4D97-AF65-F5344CB8AC3E}">
        <p14:creationId xmlns:p14="http://schemas.microsoft.com/office/powerpoint/2010/main" val="42643715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ED542-45C2-55BF-08CC-464DB5B58EEB}"/>
              </a:ext>
            </a:extLst>
          </p:cNvPr>
          <p:cNvSpPr>
            <a:spLocks noGrp="1"/>
          </p:cNvSpPr>
          <p:nvPr>
            <p:ph type="title"/>
          </p:nvPr>
        </p:nvSpPr>
        <p:spPr/>
        <p:txBody>
          <a:bodyPr/>
          <a:lstStyle/>
          <a:p>
            <a:r>
              <a:rPr lang="en-CH" dirty="0"/>
              <a:t>Data organization</a:t>
            </a:r>
          </a:p>
        </p:txBody>
      </p:sp>
      <p:sp>
        <p:nvSpPr>
          <p:cNvPr id="3" name="Content Placeholder 2">
            <a:extLst>
              <a:ext uri="{FF2B5EF4-FFF2-40B4-BE49-F238E27FC236}">
                <a16:creationId xmlns:a16="http://schemas.microsoft.com/office/drawing/2014/main" id="{6FCFB1B7-3EB4-E6EE-6FE2-F424074BD3B8}"/>
              </a:ext>
            </a:extLst>
          </p:cNvPr>
          <p:cNvSpPr>
            <a:spLocks noGrp="1"/>
          </p:cNvSpPr>
          <p:nvPr>
            <p:ph idx="1"/>
          </p:nvPr>
        </p:nvSpPr>
        <p:spPr/>
        <p:txBody>
          <a:bodyPr/>
          <a:lstStyle/>
          <a:p>
            <a:r>
              <a:rPr lang="en-CH" dirty="0"/>
              <a:t>Do this part after showing all the pivots, melt etc.</a:t>
            </a:r>
          </a:p>
          <a:p>
            <a:pPr lvl="1"/>
            <a:r>
              <a:rPr lang="en-CH" dirty="0"/>
              <a:t>do all exercises before with tidy data, then do the last exercise with untidy data -&gt; why was this one so difficult??</a:t>
            </a:r>
          </a:p>
          <a:p>
            <a:r>
              <a:rPr lang="en-CH" dirty="0"/>
              <a:t>Data organization concepts:</a:t>
            </a:r>
          </a:p>
          <a:p>
            <a:pPr lvl="1"/>
            <a:r>
              <a:rPr lang="en-CH" dirty="0"/>
              <a:t>tidy data</a:t>
            </a:r>
          </a:p>
          <a:p>
            <a:pPr lvl="1"/>
            <a:r>
              <a:rPr lang="en-CH" dirty="0"/>
              <a:t>normalized data (star organization)</a:t>
            </a:r>
          </a:p>
          <a:p>
            <a:pPr lvl="1"/>
            <a:r>
              <a:rPr lang="en-CH" dirty="0"/>
              <a:t>data science friendly data (denormalized)</a:t>
            </a:r>
          </a:p>
        </p:txBody>
      </p:sp>
      <p:sp>
        <p:nvSpPr>
          <p:cNvPr id="4" name="Date Placeholder 3">
            <a:extLst>
              <a:ext uri="{FF2B5EF4-FFF2-40B4-BE49-F238E27FC236}">
                <a16:creationId xmlns:a16="http://schemas.microsoft.com/office/drawing/2014/main" id="{8C653FBB-9A01-758D-99A7-B9B306E226BF}"/>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951A6D8-D70E-161D-E840-21DEC4D20C8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3E4753EC-1930-A6CE-8DE7-7D6A2FE8CC41}"/>
              </a:ext>
            </a:extLst>
          </p:cNvPr>
          <p:cNvSpPr>
            <a:spLocks noGrp="1"/>
          </p:cNvSpPr>
          <p:nvPr>
            <p:ph type="sldNum" sz="quarter" idx="12"/>
          </p:nvPr>
        </p:nvSpPr>
        <p:spPr/>
        <p:txBody>
          <a:bodyPr/>
          <a:lstStyle/>
          <a:p>
            <a:fld id="{EF79ADEA-B933-47CC-A4E9-04E6298B917C}" type="slidenum">
              <a:rPr lang="en-US" smtClean="0"/>
              <a:pPr/>
              <a:t>34</a:t>
            </a:fld>
            <a:endParaRPr lang="en-US"/>
          </a:p>
        </p:txBody>
      </p:sp>
    </p:spTree>
    <p:extLst>
      <p:ext uri="{BB962C8B-B14F-4D97-AF65-F5344CB8AC3E}">
        <p14:creationId xmlns:p14="http://schemas.microsoft.com/office/powerpoint/2010/main" val="23605351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18756-3F6D-5D5B-BAC9-371CAEE3DDE5}"/>
              </a:ext>
            </a:extLst>
          </p:cNvPr>
          <p:cNvSpPr>
            <a:spLocks noGrp="1"/>
          </p:cNvSpPr>
          <p:nvPr>
            <p:ph type="title"/>
          </p:nvPr>
        </p:nvSpPr>
        <p:spPr/>
        <p:txBody>
          <a:bodyPr/>
          <a:lstStyle/>
          <a:p>
            <a:endParaRPr lang="en-CH"/>
          </a:p>
        </p:txBody>
      </p:sp>
      <p:sp>
        <p:nvSpPr>
          <p:cNvPr id="3" name="Content Placeholder 2">
            <a:extLst>
              <a:ext uri="{FF2B5EF4-FFF2-40B4-BE49-F238E27FC236}">
                <a16:creationId xmlns:a16="http://schemas.microsoft.com/office/drawing/2014/main" id="{52DF83A5-BE00-2932-F5A1-F13B4747EBC5}"/>
              </a:ext>
            </a:extLst>
          </p:cNvPr>
          <p:cNvSpPr>
            <a:spLocks noGrp="1"/>
          </p:cNvSpPr>
          <p:nvPr>
            <p:ph idx="1"/>
          </p:nvPr>
        </p:nvSpPr>
        <p:spPr/>
        <p:txBody>
          <a:bodyPr/>
          <a:lstStyle/>
          <a:p>
            <a:endParaRPr lang="en-CH" dirty="0"/>
          </a:p>
        </p:txBody>
      </p:sp>
      <p:sp>
        <p:nvSpPr>
          <p:cNvPr id="4" name="Date Placeholder 3">
            <a:extLst>
              <a:ext uri="{FF2B5EF4-FFF2-40B4-BE49-F238E27FC236}">
                <a16:creationId xmlns:a16="http://schemas.microsoft.com/office/drawing/2014/main" id="{806ADB98-C4A4-D4E7-6C46-EEDC2D202133}"/>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DCC9C185-3749-AB42-E3A3-B3C1246060B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8AACB29-6E0C-3776-9243-08AA121FD947}"/>
              </a:ext>
            </a:extLst>
          </p:cNvPr>
          <p:cNvSpPr>
            <a:spLocks noGrp="1"/>
          </p:cNvSpPr>
          <p:nvPr>
            <p:ph type="sldNum" sz="quarter" idx="12"/>
          </p:nvPr>
        </p:nvSpPr>
        <p:spPr/>
        <p:txBody>
          <a:bodyPr/>
          <a:lstStyle/>
          <a:p>
            <a:fld id="{EF79ADEA-B933-47CC-A4E9-04E6298B917C}" type="slidenum">
              <a:rPr lang="en-US" smtClean="0"/>
              <a:pPr/>
              <a:t>35</a:t>
            </a:fld>
            <a:endParaRPr lang="en-US"/>
          </a:p>
        </p:txBody>
      </p:sp>
    </p:spTree>
    <p:extLst>
      <p:ext uri="{BB962C8B-B14F-4D97-AF65-F5344CB8AC3E}">
        <p14:creationId xmlns:p14="http://schemas.microsoft.com/office/powerpoint/2010/main" val="10246585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5FEC5CD-E532-64CD-EF9A-FF5B440E8B7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E89FFE-A2FD-E435-80DE-4A345D1EE3A0}"/>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2AF34ACD-455D-78E5-8528-9C43BFB85028}"/>
              </a:ext>
            </a:extLst>
          </p:cNvPr>
          <p:cNvSpPr>
            <a:spLocks noGrp="1"/>
          </p:cNvSpPr>
          <p:nvPr>
            <p:ph type="sldNum" sz="quarter" idx="12"/>
          </p:nvPr>
        </p:nvSpPr>
        <p:spPr/>
        <p:txBody>
          <a:bodyPr/>
          <a:lstStyle/>
          <a:p>
            <a:fld id="{EF79ADEA-B933-47CC-A4E9-04E6298B917C}" type="slidenum">
              <a:rPr lang="en-US" smtClean="0"/>
              <a:pPr/>
              <a:t>36</a:t>
            </a:fld>
            <a:endParaRPr lang="en-US"/>
          </a:p>
        </p:txBody>
      </p:sp>
      <p:pic>
        <p:nvPicPr>
          <p:cNvPr id="1026" name="Picture 2" descr="The Data Warehouse Toolkit">
            <a:extLst>
              <a:ext uri="{FF2B5EF4-FFF2-40B4-BE49-F238E27FC236}">
                <a16:creationId xmlns:a16="http://schemas.microsoft.com/office/drawing/2014/main" id="{B41BDB9D-AC9B-82B6-3FDF-0B67A984A3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7488" y="1052736"/>
            <a:ext cx="3919765" cy="4941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94372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98EA9-22F5-16DF-63A1-0180EF71D553}"/>
              </a:ext>
            </a:extLst>
          </p:cNvPr>
          <p:cNvSpPr>
            <a:spLocks noGrp="1"/>
          </p:cNvSpPr>
          <p:nvPr>
            <p:ph type="title"/>
          </p:nvPr>
        </p:nvSpPr>
        <p:spPr>
          <a:xfrm>
            <a:off x="838200" y="2708920"/>
            <a:ext cx="10515600" cy="903635"/>
          </a:xfrm>
        </p:spPr>
        <p:txBody>
          <a:bodyPr>
            <a:normAutofit/>
          </a:bodyPr>
          <a:lstStyle/>
          <a:p>
            <a:pPr algn="ctr"/>
            <a:r>
              <a:rPr lang="en-CH" sz="5400" dirty="0"/>
              <a:t>Thank you!</a:t>
            </a:r>
          </a:p>
        </p:txBody>
      </p:sp>
      <p:sp>
        <p:nvSpPr>
          <p:cNvPr id="3" name="Date Placeholder 2">
            <a:extLst>
              <a:ext uri="{FF2B5EF4-FFF2-40B4-BE49-F238E27FC236}">
                <a16:creationId xmlns:a16="http://schemas.microsoft.com/office/drawing/2014/main" id="{F459BBE2-A2A2-7EE1-1120-58A5181C884B}"/>
              </a:ext>
            </a:extLst>
          </p:cNvPr>
          <p:cNvSpPr>
            <a:spLocks noGrp="1"/>
          </p:cNvSpPr>
          <p:nvPr>
            <p:ph type="dt" sz="half" idx="10"/>
          </p:nvPr>
        </p:nvSpPr>
        <p:spPr/>
        <p:txBody>
          <a:bodyPr/>
          <a:lstStyle/>
          <a:p>
            <a:r>
              <a:rPr lang="de-CH"/>
              <a:t>July 2024, CC BY-SA 4.0</a:t>
            </a:r>
            <a:endParaRPr lang="en-US"/>
          </a:p>
        </p:txBody>
      </p:sp>
      <p:sp>
        <p:nvSpPr>
          <p:cNvPr id="4" name="Footer Placeholder 3">
            <a:extLst>
              <a:ext uri="{FF2B5EF4-FFF2-40B4-BE49-F238E27FC236}">
                <a16:creationId xmlns:a16="http://schemas.microsoft.com/office/drawing/2014/main" id="{3FCE048C-7643-4E0F-0055-1AF14D9F2051}"/>
              </a:ext>
            </a:extLst>
          </p:cNvPr>
          <p:cNvSpPr>
            <a:spLocks noGrp="1"/>
          </p:cNvSpPr>
          <p:nvPr>
            <p:ph type="ftr" sz="quarter" idx="11"/>
          </p:nvPr>
        </p:nvSpPr>
        <p:spPr/>
        <p:txBody>
          <a:bodyPr/>
          <a:lstStyle/>
          <a:p>
            <a:r>
              <a:rPr lang="en-US"/>
              <a:t>Data, v1.0</a:t>
            </a:r>
          </a:p>
        </p:txBody>
      </p:sp>
      <p:sp>
        <p:nvSpPr>
          <p:cNvPr id="5" name="Slide Number Placeholder 4">
            <a:extLst>
              <a:ext uri="{FF2B5EF4-FFF2-40B4-BE49-F238E27FC236}">
                <a16:creationId xmlns:a16="http://schemas.microsoft.com/office/drawing/2014/main" id="{397B6057-C196-6FBD-FEB5-531621B24D79}"/>
              </a:ext>
            </a:extLst>
          </p:cNvPr>
          <p:cNvSpPr>
            <a:spLocks noGrp="1"/>
          </p:cNvSpPr>
          <p:nvPr>
            <p:ph type="sldNum" sz="quarter" idx="12"/>
          </p:nvPr>
        </p:nvSpPr>
        <p:spPr/>
        <p:txBody>
          <a:bodyPr/>
          <a:lstStyle/>
          <a:p>
            <a:fld id="{EF79ADEA-B933-47CC-A4E9-04E6298B917C}" type="slidenum">
              <a:rPr lang="en-US" smtClean="0"/>
              <a:pPr/>
              <a:t>37</a:t>
            </a:fld>
            <a:endParaRPr lang="en-US"/>
          </a:p>
        </p:txBody>
      </p:sp>
    </p:spTree>
    <p:extLst>
      <p:ext uri="{BB962C8B-B14F-4D97-AF65-F5344CB8AC3E}">
        <p14:creationId xmlns:p14="http://schemas.microsoft.com/office/powerpoint/2010/main" val="32116362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a:t>July 2024, CC BY-SA 4.0</a:t>
            </a:r>
            <a:endParaRPr lang="en-US"/>
          </a:p>
        </p:txBody>
      </p:sp>
      <p:sp>
        <p:nvSpPr>
          <p:cNvPr id="3" name="Footer Placeholder 2"/>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BFDC436E-642E-707E-1798-D9059C4A6AFE}"/>
              </a:ext>
            </a:extLst>
          </p:cNvPr>
          <p:cNvSpPr>
            <a:spLocks noGrp="1"/>
          </p:cNvSpPr>
          <p:nvPr>
            <p:ph type="sldNum" sz="quarter" idx="12"/>
          </p:nvPr>
        </p:nvSpPr>
        <p:spPr/>
        <p:txBody>
          <a:bodyPr/>
          <a:lstStyle/>
          <a:p>
            <a:fld id="{EF79ADEA-B933-47CC-A4E9-04E6298B917C}" type="slidenum">
              <a:rPr lang="en-US" smtClean="0"/>
              <a:pPr/>
              <a:t>38</a:t>
            </a:fld>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Lists</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normAutofit fontScale="92500" lnSpcReduction="20000"/>
          </a:bodyPr>
          <a:lstStyle/>
          <a:p>
            <a:pPr marL="457200" lvl="1" indent="0">
              <a:buNone/>
            </a:pPr>
            <a:endParaRPr lang="en-CH" dirty="0"/>
          </a:p>
          <a:p>
            <a:pPr marL="457200" lvl="1" indent="0">
              <a:buNone/>
            </a:pPr>
            <a:r>
              <a:rPr lang="en-CH" dirty="0"/>
              <a:t>Content: ordered sequence on items, any data type</a:t>
            </a:r>
          </a:p>
          <a:p>
            <a:pPr marL="457200" lvl="1" indent="0">
              <a:buNone/>
            </a:pPr>
            <a:r>
              <a:rPr lang="en-CH" dirty="0"/>
              <a:t>Operations (subset):</a:t>
            </a:r>
          </a:p>
          <a:p>
            <a:pPr lvl="1">
              <a:buFontTx/>
              <a:buChar char="-"/>
            </a:pPr>
            <a:r>
              <a:rPr lang="en-CH" dirty="0"/>
              <a:t>append</a:t>
            </a:r>
          </a:p>
          <a:p>
            <a:pPr lvl="1">
              <a:buFontTx/>
              <a:buChar char="-"/>
            </a:pPr>
            <a:r>
              <a:rPr lang="en-CH" dirty="0"/>
              <a:t>insert</a:t>
            </a:r>
          </a:p>
          <a:p>
            <a:pPr lvl="1">
              <a:buFontTx/>
              <a:buChar char="-"/>
            </a:pPr>
            <a:r>
              <a:rPr lang="en-CH" dirty="0"/>
              <a:t>“is in”</a:t>
            </a:r>
          </a:p>
          <a:p>
            <a:pPr lvl="1">
              <a:buFontTx/>
              <a:buChar char="-"/>
            </a:pPr>
            <a:r>
              <a:rPr lang="en-CH" dirty="0"/>
              <a:t>search sorted</a:t>
            </a:r>
          </a:p>
          <a:p>
            <a:pPr marL="457200" lvl="1" indent="0">
              <a:buNone/>
            </a:pPr>
            <a:r>
              <a:rPr lang="en-CH" dirty="0"/>
              <a:t>Implementations can be different! </a:t>
            </a:r>
          </a:p>
          <a:p>
            <a:pPr marL="457200" lvl="1" indent="0">
              <a:buNone/>
            </a:pPr>
            <a:r>
              <a:rPr lang="en-CH" dirty="0"/>
              <a:t>Python list</a:t>
            </a:r>
          </a:p>
          <a:p>
            <a:pPr marL="457200" lvl="1" indent="0">
              <a:buNone/>
            </a:pPr>
            <a:r>
              <a:rPr lang="en-CH" dirty="0"/>
              <a:t>Linked list</a:t>
            </a:r>
          </a:p>
          <a:p>
            <a:pPr marL="457200" lvl="1" indent="0">
              <a:buNone/>
            </a:pPr>
            <a:r>
              <a:rPr lang="en-CH" dirty="0"/>
              <a:t>numpy array</a:t>
            </a:r>
          </a:p>
          <a:p>
            <a:endParaRPr lang="en-CH" dirty="0"/>
          </a:p>
          <a:p>
            <a:r>
              <a:rPr lang="en-CH" dirty="0"/>
              <a:t>Guess the complexity</a:t>
            </a:r>
          </a:p>
          <a:p>
            <a:r>
              <a:rPr lang="en-CH" dirty="0"/>
              <a:t>Note that a numpy array is similar, but “append” is linear</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39</a:t>
            </a:fld>
            <a:endParaRPr lang="en-US"/>
          </a:p>
        </p:txBody>
      </p:sp>
    </p:spTree>
    <p:extLst>
      <p:ext uri="{BB962C8B-B14F-4D97-AF65-F5344CB8AC3E}">
        <p14:creationId xmlns:p14="http://schemas.microsoft.com/office/powerpoint/2010/main" val="8228170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noFill/>
        </p:spPr>
        <p:txBody>
          <a:bodyPr/>
          <a:lstStyle/>
          <a:p>
            <a:r>
              <a:rPr lang="en-US" dirty="0"/>
              <a:t>Data types</a:t>
            </a:r>
          </a:p>
        </p:txBody>
      </p:sp>
      <p:sp>
        <p:nvSpPr>
          <p:cNvPr id="31747" name="Rectangle 3"/>
          <p:cNvSpPr>
            <a:spLocks noGrp="1" noChangeArrowheads="1"/>
          </p:cNvSpPr>
          <p:nvPr>
            <p:ph idx="1"/>
          </p:nvPr>
        </p:nvSpPr>
        <p:spPr>
          <a:xfrm>
            <a:off x="983432" y="1484784"/>
            <a:ext cx="8642176" cy="4692179"/>
          </a:xfrm>
        </p:spPr>
        <p:txBody>
          <a:bodyPr>
            <a:normAutofit fontScale="85000" lnSpcReduction="20000"/>
          </a:bodyPr>
          <a:lstStyle/>
          <a:p>
            <a:pPr>
              <a:lnSpc>
                <a:spcPct val="90000"/>
              </a:lnSpc>
            </a:pPr>
            <a:r>
              <a:rPr lang="en-US" dirty="0"/>
              <a:t>obvious but: different data structures are for storing different things</a:t>
            </a:r>
          </a:p>
          <a:p>
            <a:pPr lvl="1"/>
            <a:r>
              <a:rPr lang="en-US" dirty="0"/>
              <a:t>lists: sequences, ordered items -&gt; stack, queue; sorted search</a:t>
            </a:r>
          </a:p>
          <a:p>
            <a:pPr lvl="1"/>
            <a:r>
              <a:rPr lang="en-US" dirty="0"/>
              <a:t>sets: bunch of items, no order</a:t>
            </a:r>
          </a:p>
          <a:p>
            <a:pPr lvl="1"/>
            <a:r>
              <a:rPr lang="en-US" dirty="0"/>
              <a:t>dictionaries: key-value</a:t>
            </a:r>
          </a:p>
          <a:p>
            <a:r>
              <a:rPr lang="en-US" dirty="0"/>
              <a:t>what’s maybe not obvious is that these data structures are specialized because they have speed or memory advantages</a:t>
            </a:r>
          </a:p>
          <a:p>
            <a:pPr lvl="1"/>
            <a:r>
              <a:rPr lang="en-US" dirty="0"/>
              <a:t>Q: what is the time to retrieve an item from a list? from a dictionary? from a set?</a:t>
            </a:r>
          </a:p>
          <a:p>
            <a:r>
              <a:rPr lang="en-US" dirty="0" err="1"/>
              <a:t>Numpy</a:t>
            </a:r>
            <a:r>
              <a:rPr lang="en-US" dirty="0"/>
              <a:t> also is a specialized data structure</a:t>
            </a:r>
          </a:p>
          <a:p>
            <a:pPr lvl="1"/>
            <a:endParaRPr lang="en-US" dirty="0"/>
          </a:p>
          <a:p>
            <a:r>
              <a:rPr lang="en-US" dirty="0"/>
              <a:t>Q (exercise): what data structure would you use to represent </a:t>
            </a:r>
          </a:p>
          <a:p>
            <a:pPr lvl="1"/>
            <a:r>
              <a:rPr lang="en-US" dirty="0"/>
              <a:t>a graph? A: either a dictionary or a </a:t>
            </a:r>
            <a:r>
              <a:rPr lang="en-US" dirty="0" err="1"/>
              <a:t>numpy</a:t>
            </a:r>
            <a:r>
              <a:rPr lang="en-US" dirty="0"/>
              <a:t> array (adjacency matrix)</a:t>
            </a:r>
          </a:p>
          <a:p>
            <a:pPr lvl="1"/>
            <a:r>
              <a:rPr lang="en-US" dirty="0"/>
              <a:t>a sound wave?</a:t>
            </a:r>
          </a:p>
          <a:p>
            <a:pPr lvl="1"/>
            <a:r>
              <a:rPr lang="en-US" dirty="0"/>
              <a:t>have a look at Advent of Code to find other examples</a:t>
            </a:r>
          </a:p>
          <a:p>
            <a:pPr marL="457200" lvl="1" indent="0">
              <a:buNone/>
            </a:pPr>
            <a:endParaRPr lang="en-US" dirty="0"/>
          </a:p>
          <a:p>
            <a:pPr marL="0" indent="0">
              <a:lnSpc>
                <a:spcPct val="90000"/>
              </a:lnSpc>
              <a:buNone/>
            </a:pPr>
            <a:endParaRPr lang="en-US" dirty="0"/>
          </a:p>
        </p:txBody>
      </p:sp>
      <p:sp>
        <p:nvSpPr>
          <p:cNvPr id="3" name="Date Placeholder 2"/>
          <p:cNvSpPr>
            <a:spLocks noGrp="1"/>
          </p:cNvSpPr>
          <p:nvPr>
            <p:ph type="dt" sz="half" idx="10"/>
          </p:nvPr>
        </p:nvSpPr>
        <p:spPr/>
        <p:txBody>
          <a:bodyPr/>
          <a:lstStyle/>
          <a:p>
            <a:r>
              <a:rPr lang="de-CH"/>
              <a:t>July 2024, CC BY-SA 4.0</a:t>
            </a:r>
            <a:endParaRPr lang="en-US"/>
          </a:p>
        </p:txBody>
      </p:sp>
      <p:sp>
        <p:nvSpPr>
          <p:cNvPr id="4" name="Footer Placeholder 3"/>
          <p:cNvSpPr>
            <a:spLocks noGrp="1"/>
          </p:cNvSpPr>
          <p:nvPr>
            <p:ph type="ftr" sz="quarter" idx="11"/>
          </p:nvPr>
        </p:nvSpPr>
        <p:spPr/>
        <p:txBody>
          <a:bodyPr/>
          <a:lstStyle/>
          <a:p>
            <a:r>
              <a:rPr lang="en-US"/>
              <a:t>Data, v1.0</a:t>
            </a:r>
          </a:p>
        </p:txBody>
      </p:sp>
      <p:sp>
        <p:nvSpPr>
          <p:cNvPr id="2" name="Slide Number Placeholder 1">
            <a:extLst>
              <a:ext uri="{FF2B5EF4-FFF2-40B4-BE49-F238E27FC236}">
                <a16:creationId xmlns:a16="http://schemas.microsoft.com/office/drawing/2014/main" id="{2255A5EA-AA65-F05F-4658-EDA6D5CEED05}"/>
              </a:ext>
            </a:extLst>
          </p:cNvPr>
          <p:cNvSpPr>
            <a:spLocks noGrp="1"/>
          </p:cNvSpPr>
          <p:nvPr>
            <p:ph type="sldNum" sz="quarter" idx="12"/>
          </p:nvPr>
        </p:nvSpPr>
        <p:spPr/>
        <p:txBody>
          <a:bodyPr/>
          <a:lstStyle/>
          <a:p>
            <a:fld id="{EF79ADEA-B933-47CC-A4E9-04E6298B917C}" type="slidenum">
              <a:rPr lang="en-US" smtClean="0"/>
              <a:pPr/>
              <a:t>4</a:t>
            </a:fld>
            <a:endParaRPr lang="en-US"/>
          </a:p>
        </p:txBody>
      </p:sp>
      <p:sp>
        <p:nvSpPr>
          <p:cNvPr id="5" name="Rectangle 4">
            <a:extLst>
              <a:ext uri="{FF2B5EF4-FFF2-40B4-BE49-F238E27FC236}">
                <a16:creationId xmlns:a16="http://schemas.microsoft.com/office/drawing/2014/main" id="{F8B4D0B2-A90C-50F8-A8A8-7707B10E0BD9}"/>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653603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4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74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74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747">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1747">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74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6748-45D6-631F-FD21-16BECF44BF1E}"/>
              </a:ext>
            </a:extLst>
          </p:cNvPr>
          <p:cNvSpPr>
            <a:spLocks noGrp="1"/>
          </p:cNvSpPr>
          <p:nvPr>
            <p:ph type="title"/>
          </p:nvPr>
        </p:nvSpPr>
        <p:spPr/>
        <p:txBody>
          <a:bodyPr/>
          <a:lstStyle/>
          <a:p>
            <a:endParaRPr lang="en-CH" dirty="0"/>
          </a:p>
        </p:txBody>
      </p:sp>
      <p:sp>
        <p:nvSpPr>
          <p:cNvPr id="3" name="Content Placeholder 2">
            <a:extLst>
              <a:ext uri="{FF2B5EF4-FFF2-40B4-BE49-F238E27FC236}">
                <a16:creationId xmlns:a16="http://schemas.microsoft.com/office/drawing/2014/main" id="{51E67C24-753E-E9C7-0484-1C71923BA76E}"/>
              </a:ext>
            </a:extLst>
          </p:cNvPr>
          <p:cNvSpPr>
            <a:spLocks noGrp="1"/>
          </p:cNvSpPr>
          <p:nvPr>
            <p:ph idx="1"/>
          </p:nvPr>
        </p:nvSpPr>
        <p:spPr/>
        <p:txBody>
          <a:bodyPr/>
          <a:lstStyle/>
          <a:p>
            <a:r>
              <a:rPr lang="en-CH" dirty="0"/>
              <a:t>For example:</a:t>
            </a:r>
          </a:p>
          <a:p>
            <a:pPr lvl="1"/>
            <a:r>
              <a:rPr lang="en-CH" dirty="0"/>
              <a:t>Accumulating results in a list vs a numpy array</a:t>
            </a:r>
          </a:p>
          <a:p>
            <a:pPr lvl="1"/>
            <a:r>
              <a:rPr lang="en-CH" dirty="0"/>
              <a:t>list: 2*n   -&gt; O(n)</a:t>
            </a:r>
          </a:p>
          <a:p>
            <a:pPr lvl="1"/>
            <a:r>
              <a:rPr lang="en-CH" dirty="0"/>
              <a:t>array: n * (n – 1) / 2  -&gt; O(n^2)</a:t>
            </a:r>
          </a:p>
        </p:txBody>
      </p:sp>
      <p:sp>
        <p:nvSpPr>
          <p:cNvPr id="4" name="Date Placeholder 3">
            <a:extLst>
              <a:ext uri="{FF2B5EF4-FFF2-40B4-BE49-F238E27FC236}">
                <a16:creationId xmlns:a16="http://schemas.microsoft.com/office/drawing/2014/main" id="{15444743-EFC0-0CDD-B9AD-D7234893FD9E}"/>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BA55AD29-B22E-F12F-AA8A-4DC4050DF65A}"/>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86F9106F-B769-4C5D-ECB5-8D0463292274}"/>
              </a:ext>
            </a:extLst>
          </p:cNvPr>
          <p:cNvSpPr>
            <a:spLocks noGrp="1"/>
          </p:cNvSpPr>
          <p:nvPr>
            <p:ph type="sldNum" sz="quarter" idx="12"/>
          </p:nvPr>
        </p:nvSpPr>
        <p:spPr/>
        <p:txBody>
          <a:bodyPr/>
          <a:lstStyle/>
          <a:p>
            <a:fld id="{EF79ADEA-B933-47CC-A4E9-04E6298B917C}" type="slidenum">
              <a:rPr lang="en-US" smtClean="0"/>
              <a:pPr/>
              <a:t>40</a:t>
            </a:fld>
            <a:endParaRPr lang="en-US"/>
          </a:p>
        </p:txBody>
      </p:sp>
    </p:spTree>
    <p:extLst>
      <p:ext uri="{BB962C8B-B14F-4D97-AF65-F5344CB8AC3E}">
        <p14:creationId xmlns:p14="http://schemas.microsoft.com/office/powerpoint/2010/main" val="29450429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B5C1-84C9-89E3-6DDE-96E79DE94A69}"/>
              </a:ext>
            </a:extLst>
          </p:cNvPr>
          <p:cNvSpPr>
            <a:spLocks noGrp="1"/>
          </p:cNvSpPr>
          <p:nvPr>
            <p:ph type="title"/>
          </p:nvPr>
        </p:nvSpPr>
        <p:spPr/>
        <p:txBody>
          <a:bodyPr/>
          <a:lstStyle/>
          <a:p>
            <a:r>
              <a:rPr lang="en-CH" dirty="0"/>
              <a:t>Dictionaries (“hashmap”)</a:t>
            </a:r>
          </a:p>
        </p:txBody>
      </p:sp>
      <p:sp>
        <p:nvSpPr>
          <p:cNvPr id="3" name="Content Placeholder 2">
            <a:extLst>
              <a:ext uri="{FF2B5EF4-FFF2-40B4-BE49-F238E27FC236}">
                <a16:creationId xmlns:a16="http://schemas.microsoft.com/office/drawing/2014/main" id="{6E340A38-DFE1-6274-344C-67955FE8FB6F}"/>
              </a:ext>
            </a:extLst>
          </p:cNvPr>
          <p:cNvSpPr>
            <a:spLocks noGrp="1"/>
          </p:cNvSpPr>
          <p:nvPr>
            <p:ph idx="1"/>
          </p:nvPr>
        </p:nvSpPr>
        <p:spPr/>
        <p:txBody>
          <a:bodyPr/>
          <a:lstStyle/>
          <a:p>
            <a:r>
              <a:rPr lang="en-CH" dirty="0"/>
              <a:t>Content: unordered collection of key-value pairs</a:t>
            </a:r>
          </a:p>
          <a:p>
            <a:r>
              <a:rPr lang="en-CH" dirty="0"/>
              <a:t>Operations:</a:t>
            </a:r>
          </a:p>
          <a:p>
            <a:pPr lvl="1"/>
            <a:r>
              <a:rPr lang="en-CH" dirty="0"/>
              <a:t>insert</a:t>
            </a:r>
          </a:p>
          <a:p>
            <a:pPr lvl="1"/>
            <a:r>
              <a:rPr lang="en-CH" dirty="0"/>
              <a:t>delete</a:t>
            </a:r>
          </a:p>
          <a:p>
            <a:pPr lvl="1"/>
            <a:r>
              <a:rPr lang="en-CH" dirty="0"/>
              <a:t>is in</a:t>
            </a:r>
          </a:p>
          <a:p>
            <a:pPr lvl="1"/>
            <a:endParaRPr lang="en-CH" dirty="0"/>
          </a:p>
          <a:p>
            <a:pPr lvl="1"/>
            <a:endParaRPr lang="en-CH" dirty="0"/>
          </a:p>
          <a:p>
            <a:r>
              <a:rPr lang="en-CH" dirty="0"/>
              <a:t>sets are the same but without value</a:t>
            </a:r>
          </a:p>
        </p:txBody>
      </p:sp>
      <p:sp>
        <p:nvSpPr>
          <p:cNvPr id="4" name="Date Placeholder 3">
            <a:extLst>
              <a:ext uri="{FF2B5EF4-FFF2-40B4-BE49-F238E27FC236}">
                <a16:creationId xmlns:a16="http://schemas.microsoft.com/office/drawing/2014/main" id="{F8BDF7E3-0561-C305-19F9-C78F41DBA7E5}"/>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416B5E4A-5506-DDF0-58BA-BC5B777B48A2}"/>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90C0C158-7A3B-C729-501A-D36B2A41B1DC}"/>
              </a:ext>
            </a:extLst>
          </p:cNvPr>
          <p:cNvSpPr>
            <a:spLocks noGrp="1"/>
          </p:cNvSpPr>
          <p:nvPr>
            <p:ph type="sldNum" sz="quarter" idx="12"/>
          </p:nvPr>
        </p:nvSpPr>
        <p:spPr/>
        <p:txBody>
          <a:bodyPr/>
          <a:lstStyle/>
          <a:p>
            <a:fld id="{EF79ADEA-B933-47CC-A4E9-04E6298B917C}" type="slidenum">
              <a:rPr lang="en-US" smtClean="0"/>
              <a:pPr/>
              <a:t>41</a:t>
            </a:fld>
            <a:endParaRPr lang="en-US"/>
          </a:p>
        </p:txBody>
      </p:sp>
    </p:spTree>
    <p:extLst>
      <p:ext uri="{BB962C8B-B14F-4D97-AF65-F5344CB8AC3E}">
        <p14:creationId xmlns:p14="http://schemas.microsoft.com/office/powerpoint/2010/main" val="13286406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a:t>
            </a:r>
          </a:p>
          <a:p>
            <a:r>
              <a:rPr lang="en-CH" dirty="0"/>
              <a:t>set</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a:t>priority </a:t>
            </a:r>
            <a:r>
              <a:rPr lang="en-CH" dirty="0"/>
              <a:t>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42</a:t>
            </a:fld>
            <a:endParaRPr lang="en-US"/>
          </a:p>
        </p:txBody>
      </p:sp>
    </p:spTree>
    <p:extLst>
      <p:ext uri="{BB962C8B-B14F-4D97-AF65-F5344CB8AC3E}">
        <p14:creationId xmlns:p14="http://schemas.microsoft.com/office/powerpoint/2010/main" val="1069953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515C-7D99-9023-9C3D-5CBBCFA211A2}"/>
              </a:ext>
            </a:extLst>
          </p:cNvPr>
          <p:cNvSpPr>
            <a:spLocks noGrp="1"/>
          </p:cNvSpPr>
          <p:nvPr>
            <p:ph type="title"/>
          </p:nvPr>
        </p:nvSpPr>
        <p:spPr/>
        <p:txBody>
          <a:bodyPr/>
          <a:lstStyle/>
          <a:p>
            <a:r>
              <a:rPr lang="en-CH" dirty="0"/>
              <a:t>All the data structures</a:t>
            </a:r>
          </a:p>
        </p:txBody>
      </p:sp>
      <p:sp>
        <p:nvSpPr>
          <p:cNvPr id="3" name="Content Placeholder 2">
            <a:extLst>
              <a:ext uri="{FF2B5EF4-FFF2-40B4-BE49-F238E27FC236}">
                <a16:creationId xmlns:a16="http://schemas.microsoft.com/office/drawing/2014/main" id="{E22AC8BC-2D2E-EE2F-1BF8-004DFDC990AC}"/>
              </a:ext>
            </a:extLst>
          </p:cNvPr>
          <p:cNvSpPr>
            <a:spLocks noGrp="1"/>
          </p:cNvSpPr>
          <p:nvPr>
            <p:ph idx="1"/>
          </p:nvPr>
        </p:nvSpPr>
        <p:spPr/>
        <p:txBody>
          <a:bodyPr>
            <a:normAutofit fontScale="92500" lnSpcReduction="20000"/>
          </a:bodyPr>
          <a:lstStyle/>
          <a:p>
            <a:r>
              <a:rPr lang="en-CH" dirty="0"/>
              <a:t>list: ordered, heterogeneous storage, stack/queue, fast access by index, slow search</a:t>
            </a:r>
          </a:p>
          <a:p>
            <a:r>
              <a:rPr lang="en-CH" dirty="0"/>
              <a:t>set: unordered</a:t>
            </a:r>
          </a:p>
          <a:p>
            <a:r>
              <a:rPr lang="en-CH" dirty="0"/>
              <a:t>dictionary</a:t>
            </a:r>
          </a:p>
          <a:p>
            <a:r>
              <a:rPr lang="en-CH" dirty="0"/>
              <a:t>arrays: e.g. numpy, HDF5</a:t>
            </a:r>
          </a:p>
          <a:p>
            <a:r>
              <a:rPr lang="en-CH" dirty="0"/>
              <a:t>tables: e.g. pandas, dask, spark, SQL</a:t>
            </a:r>
          </a:p>
          <a:p>
            <a:r>
              <a:rPr lang="en-CH" dirty="0"/>
              <a:t>graph: social network structure</a:t>
            </a:r>
          </a:p>
          <a:p>
            <a:r>
              <a:rPr lang="en-CH" dirty="0"/>
              <a:t>tree: to rapidly search a dataset</a:t>
            </a:r>
          </a:p>
          <a:p>
            <a:r>
              <a:rPr lang="en-CH" dirty="0"/>
              <a:t>heap</a:t>
            </a:r>
          </a:p>
          <a:p>
            <a:r>
              <a:rPr lang="en-CH" dirty="0"/>
              <a:t>stack</a:t>
            </a:r>
          </a:p>
          <a:p>
            <a:r>
              <a:rPr lang="en-CH" dirty="0"/>
              <a:t>queue</a:t>
            </a:r>
          </a:p>
          <a:p>
            <a:r>
              <a:rPr lang="en-CH" dirty="0"/>
              <a:t>priority  queue</a:t>
            </a:r>
          </a:p>
          <a:p>
            <a:endParaRPr lang="en-CH" dirty="0"/>
          </a:p>
        </p:txBody>
      </p:sp>
      <p:sp>
        <p:nvSpPr>
          <p:cNvPr id="4" name="Date Placeholder 3">
            <a:extLst>
              <a:ext uri="{FF2B5EF4-FFF2-40B4-BE49-F238E27FC236}">
                <a16:creationId xmlns:a16="http://schemas.microsoft.com/office/drawing/2014/main" id="{D4EE8F24-C040-069D-3781-7A64F9F50CEC}"/>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8EF72508-C792-BDB2-E7F2-9A730516205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BA7EFFF3-AA8D-50AA-184B-7C58AC566301}"/>
              </a:ext>
            </a:extLst>
          </p:cNvPr>
          <p:cNvSpPr>
            <a:spLocks noGrp="1"/>
          </p:cNvSpPr>
          <p:nvPr>
            <p:ph type="sldNum" sz="quarter" idx="12"/>
          </p:nvPr>
        </p:nvSpPr>
        <p:spPr/>
        <p:txBody>
          <a:bodyPr/>
          <a:lstStyle/>
          <a:p>
            <a:fld id="{EF79ADEA-B933-47CC-A4E9-04E6298B917C}" type="slidenum">
              <a:rPr lang="en-US" smtClean="0"/>
              <a:pPr/>
              <a:t>5</a:t>
            </a:fld>
            <a:endParaRPr lang="en-US"/>
          </a:p>
        </p:txBody>
      </p:sp>
      <p:sp>
        <p:nvSpPr>
          <p:cNvPr id="7" name="Rectangle 6">
            <a:extLst>
              <a:ext uri="{FF2B5EF4-FFF2-40B4-BE49-F238E27FC236}">
                <a16:creationId xmlns:a16="http://schemas.microsoft.com/office/drawing/2014/main" id="{AE02F96E-D93C-3B56-FDE3-875C03DE6753}"/>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3407481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CDE18-6777-76EC-EA83-32D4A908EC88}"/>
              </a:ext>
            </a:extLst>
          </p:cNvPr>
          <p:cNvSpPr>
            <a:spLocks noGrp="1"/>
          </p:cNvSpPr>
          <p:nvPr>
            <p:ph type="title"/>
          </p:nvPr>
        </p:nvSpPr>
        <p:spPr/>
        <p:txBody>
          <a:bodyPr/>
          <a:lstStyle/>
          <a:p>
            <a:r>
              <a:rPr lang="en-CH" dirty="0"/>
              <a:t>Data structures</a:t>
            </a:r>
          </a:p>
        </p:txBody>
      </p:sp>
      <p:sp>
        <p:nvSpPr>
          <p:cNvPr id="3" name="Content Placeholder 2">
            <a:extLst>
              <a:ext uri="{FF2B5EF4-FFF2-40B4-BE49-F238E27FC236}">
                <a16:creationId xmlns:a16="http://schemas.microsoft.com/office/drawing/2014/main" id="{1C82BA66-71AC-382C-AD9D-073DD9525B81}"/>
              </a:ext>
            </a:extLst>
          </p:cNvPr>
          <p:cNvSpPr>
            <a:spLocks noGrp="1"/>
          </p:cNvSpPr>
          <p:nvPr>
            <p:ph idx="1"/>
          </p:nvPr>
        </p:nvSpPr>
        <p:spPr/>
        <p:txBody>
          <a:bodyPr/>
          <a:lstStyle/>
          <a:p>
            <a:r>
              <a:rPr lang="en-CH" dirty="0"/>
              <a:t>You might know the native Python data structures (ask which ones): lists, tuples, sets, and dictionaries</a:t>
            </a:r>
          </a:p>
          <a:p>
            <a:r>
              <a:rPr lang="en-CH" dirty="0"/>
              <a:t>There are also other data structures in the standard libraries</a:t>
            </a:r>
          </a:p>
          <a:p>
            <a:r>
              <a:rPr lang="en-CH" dirty="0"/>
              <a:t>There is a whole theory of data structures</a:t>
            </a:r>
          </a:p>
          <a:p>
            <a:r>
              <a:rPr lang="en-CH" dirty="0"/>
              <a:t>For example:</a:t>
            </a:r>
          </a:p>
          <a:p>
            <a:pPr lvl="1"/>
            <a:r>
              <a:rPr lang="en-CH" dirty="0"/>
              <a:t>queue</a:t>
            </a:r>
          </a:p>
          <a:p>
            <a:pPr lvl="1"/>
            <a:r>
              <a:rPr lang="en-CH" dirty="0"/>
              <a:t>priority queues</a:t>
            </a:r>
          </a:p>
          <a:p>
            <a:pPr marL="0" indent="0">
              <a:buNone/>
            </a:pPr>
            <a:endParaRPr lang="en-CH" dirty="0"/>
          </a:p>
        </p:txBody>
      </p:sp>
      <p:sp>
        <p:nvSpPr>
          <p:cNvPr id="4" name="Date Placeholder 3">
            <a:extLst>
              <a:ext uri="{FF2B5EF4-FFF2-40B4-BE49-F238E27FC236}">
                <a16:creationId xmlns:a16="http://schemas.microsoft.com/office/drawing/2014/main" id="{3BB8FE5C-C3E5-44FD-C5F8-7B260E554B3B}"/>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E729DA3A-391A-EAC2-0B7A-96A69945C6A3}"/>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EDB96E5E-AC0E-F3F8-600E-31553D896B59}"/>
              </a:ext>
            </a:extLst>
          </p:cNvPr>
          <p:cNvSpPr>
            <a:spLocks noGrp="1"/>
          </p:cNvSpPr>
          <p:nvPr>
            <p:ph type="sldNum" sz="quarter" idx="12"/>
          </p:nvPr>
        </p:nvSpPr>
        <p:spPr/>
        <p:txBody>
          <a:bodyPr/>
          <a:lstStyle/>
          <a:p>
            <a:fld id="{EF79ADEA-B933-47CC-A4E9-04E6298B917C}" type="slidenum">
              <a:rPr lang="en-US" smtClean="0"/>
              <a:pPr/>
              <a:t>6</a:t>
            </a:fld>
            <a:endParaRPr lang="en-US"/>
          </a:p>
        </p:txBody>
      </p:sp>
      <p:sp>
        <p:nvSpPr>
          <p:cNvPr id="7" name="TextBox 6">
            <a:extLst>
              <a:ext uri="{FF2B5EF4-FFF2-40B4-BE49-F238E27FC236}">
                <a16:creationId xmlns:a16="http://schemas.microsoft.com/office/drawing/2014/main" id="{0ADB465C-0873-419D-2AC3-5D80D2DDA23B}"/>
              </a:ext>
            </a:extLst>
          </p:cNvPr>
          <p:cNvSpPr txBox="1"/>
          <p:nvPr/>
        </p:nvSpPr>
        <p:spPr>
          <a:xfrm>
            <a:off x="4655840" y="3645024"/>
            <a:ext cx="5904656" cy="2308324"/>
          </a:xfrm>
          <a:prstGeom prst="rect">
            <a:avLst/>
          </a:prstGeom>
          <a:solidFill>
            <a:srgbClr val="FFFF00"/>
          </a:solidFill>
        </p:spPr>
        <p:txBody>
          <a:bodyPr wrap="square" rtlCol="0">
            <a:spAutoFit/>
          </a:bodyPr>
          <a:lstStyle/>
          <a:p>
            <a:r>
              <a:rPr lang="en-CH" dirty="0"/>
              <a:t>I want to give a taste of how to think about data structures:</a:t>
            </a:r>
          </a:p>
          <a:p>
            <a:pPr marL="285750" indent="-285750">
              <a:buFontTx/>
              <a:buChar char="-"/>
            </a:pPr>
            <a:r>
              <a:rPr lang="en-CH" dirty="0"/>
              <a:t>what is stored</a:t>
            </a:r>
          </a:p>
          <a:p>
            <a:pPr marL="285750" indent="-285750">
              <a:buFontTx/>
              <a:buChar char="-"/>
            </a:pPr>
            <a:r>
              <a:rPr lang="en-CH" dirty="0"/>
              <a:t>what are the operations that can be done on them</a:t>
            </a:r>
          </a:p>
          <a:p>
            <a:pPr marL="285750" indent="-285750">
              <a:buFontTx/>
              <a:buChar char="-"/>
            </a:pPr>
            <a:r>
              <a:rPr lang="en-CH" dirty="0"/>
              <a:t>how they are implemented and how efficient that is, is another matter (e.g. representation of graphs in matrices vs dictionaries)</a:t>
            </a:r>
          </a:p>
          <a:p>
            <a:pPr marL="285750" indent="-285750">
              <a:buFontTx/>
              <a:buChar char="-"/>
            </a:pPr>
            <a:r>
              <a:rPr lang="en-CH" dirty="0"/>
              <a:t>you don’t need to know the implementation, j</a:t>
            </a:r>
            <a:r>
              <a:rPr lang="en-US" dirty="0"/>
              <a:t>us</a:t>
            </a:r>
            <a:r>
              <a:rPr lang="en-CH" dirty="0"/>
              <a:t>t the efficiency of each operation</a:t>
            </a:r>
          </a:p>
        </p:txBody>
      </p:sp>
      <p:sp>
        <p:nvSpPr>
          <p:cNvPr id="8" name="Rectangle 7">
            <a:extLst>
              <a:ext uri="{FF2B5EF4-FFF2-40B4-BE49-F238E27FC236}">
                <a16:creationId xmlns:a16="http://schemas.microsoft.com/office/drawing/2014/main" id="{ED0BE99A-1167-A123-57D4-7F21C3EF5475}"/>
              </a:ext>
            </a:extLst>
          </p:cNvPr>
          <p:cNvSpPr/>
          <p:nvPr/>
        </p:nvSpPr>
        <p:spPr>
          <a:xfrm>
            <a:off x="7536160" y="548680"/>
            <a:ext cx="2448272" cy="75671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H" dirty="0">
                <a:solidFill>
                  <a:sysClr val="windowText" lastClr="000000"/>
                </a:solidFill>
              </a:rPr>
              <a:t>TO BE REMOVED</a:t>
            </a:r>
          </a:p>
        </p:txBody>
      </p:sp>
    </p:spTree>
    <p:extLst>
      <p:ext uri="{BB962C8B-B14F-4D97-AF65-F5344CB8AC3E}">
        <p14:creationId xmlns:p14="http://schemas.microsoft.com/office/powerpoint/2010/main" val="1028341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nga of a sad pandas chewing on a 5 inches floppy disk on a white background">
            <a:extLst>
              <a:ext uri="{FF2B5EF4-FFF2-40B4-BE49-F238E27FC236}">
                <a16:creationId xmlns:a16="http://schemas.microsoft.com/office/drawing/2014/main" id="{5E18B01C-148E-5B84-701C-F84A1D586A4D}"/>
              </a:ext>
            </a:extLst>
          </p:cNvPr>
          <p:cNvPicPr>
            <a:picLocks noChangeAspect="1" noChangeArrowheads="1"/>
          </p:cNvPicPr>
          <p:nvPr/>
        </p:nvPicPr>
        <p:blipFill rotWithShape="1">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l="5145" t="9227" r="4672" b="8990"/>
          <a:stretch/>
        </p:blipFill>
        <p:spPr bwMode="auto">
          <a:xfrm>
            <a:off x="6642448" y="1660785"/>
            <a:ext cx="5405536" cy="490204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9B30C8B-B7EA-E43D-12A0-28FE49F4C559}"/>
              </a:ext>
            </a:extLst>
          </p:cNvPr>
          <p:cNvSpPr txBox="1">
            <a:spLocks/>
          </p:cNvSpPr>
          <p:nvPr/>
        </p:nvSpPr>
        <p:spPr>
          <a:xfrm>
            <a:off x="263352" y="260648"/>
            <a:ext cx="10081120" cy="1702367"/>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8000" b="1" dirty="0"/>
              <a:t>The data class</a:t>
            </a:r>
            <a:br>
              <a:rPr lang="en-US" sz="5400" dirty="0"/>
            </a:br>
            <a:r>
              <a:rPr lang="en-US" sz="4400" noProof="1"/>
              <a:t>a.k.a. the </a:t>
            </a:r>
            <a:r>
              <a:rPr lang="en-US" sz="4400" dirty="0"/>
              <a:t>Pandas class (but it’s not)</a:t>
            </a:r>
            <a:endParaRPr lang="en-GB" sz="4000" dirty="0"/>
          </a:p>
        </p:txBody>
      </p:sp>
      <p:sp>
        <p:nvSpPr>
          <p:cNvPr id="10" name="Subtitle 2">
            <a:extLst>
              <a:ext uri="{FF2B5EF4-FFF2-40B4-BE49-F238E27FC236}">
                <a16:creationId xmlns:a16="http://schemas.microsoft.com/office/drawing/2014/main" id="{1B3065C6-8368-ADA9-51D1-56948C3C7FCC}"/>
              </a:ext>
            </a:extLst>
          </p:cNvPr>
          <p:cNvSpPr txBox="1">
            <a:spLocks/>
          </p:cNvSpPr>
          <p:nvPr/>
        </p:nvSpPr>
        <p:spPr>
          <a:xfrm>
            <a:off x="257054" y="5842844"/>
            <a:ext cx="5921896" cy="548285"/>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800" dirty="0"/>
              <a:t>Pietro Berkes</a:t>
            </a:r>
          </a:p>
        </p:txBody>
      </p:sp>
      <p:sp>
        <p:nvSpPr>
          <p:cNvPr id="4" name="Date Placeholder 3">
            <a:extLst>
              <a:ext uri="{FF2B5EF4-FFF2-40B4-BE49-F238E27FC236}">
                <a16:creationId xmlns:a16="http://schemas.microsoft.com/office/drawing/2014/main" id="{A16EF5EF-4D9A-3BC3-A63E-1C4F3EBDF596}"/>
              </a:ext>
            </a:extLst>
          </p:cNvPr>
          <p:cNvSpPr>
            <a:spLocks noGrp="1"/>
          </p:cNvSpPr>
          <p:nvPr>
            <p:ph type="dt" sz="half" idx="10"/>
          </p:nvPr>
        </p:nvSpPr>
        <p:spPr/>
        <p:txBody>
          <a:bodyPr/>
          <a:lstStyle/>
          <a:p>
            <a:r>
              <a:rPr lang="de-CH" dirty="0" err="1"/>
              <a:t>July</a:t>
            </a:r>
            <a:r>
              <a:rPr lang="de-CH" dirty="0"/>
              <a:t> 2024, CC BY-SA 4.0</a:t>
            </a:r>
            <a:endParaRPr lang="en-US" dirty="0"/>
          </a:p>
        </p:txBody>
      </p:sp>
      <p:sp>
        <p:nvSpPr>
          <p:cNvPr id="5" name="Footer Placeholder 4">
            <a:extLst>
              <a:ext uri="{FF2B5EF4-FFF2-40B4-BE49-F238E27FC236}">
                <a16:creationId xmlns:a16="http://schemas.microsoft.com/office/drawing/2014/main" id="{66FE3354-DB51-D4BD-7D94-EFA1914A9EAB}"/>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FD202B91-ABE6-BAB5-EDA9-684DD1F5521B}"/>
              </a:ext>
            </a:extLst>
          </p:cNvPr>
          <p:cNvSpPr>
            <a:spLocks noGrp="1"/>
          </p:cNvSpPr>
          <p:nvPr>
            <p:ph type="sldNum" sz="quarter" idx="12"/>
          </p:nvPr>
        </p:nvSpPr>
        <p:spPr/>
        <p:txBody>
          <a:bodyPr/>
          <a:lstStyle/>
          <a:p>
            <a:fld id="{EF79ADEA-B933-47CC-A4E9-04E6298B917C}" type="slidenum">
              <a:rPr lang="en-US" smtClean="0"/>
              <a:pPr/>
              <a:t>7</a:t>
            </a:fld>
            <a:endParaRPr lang="en-US"/>
          </a:p>
        </p:txBody>
      </p:sp>
    </p:spTree>
    <p:extLst>
      <p:ext uri="{BB962C8B-B14F-4D97-AF65-F5344CB8AC3E}">
        <p14:creationId xmlns:p14="http://schemas.microsoft.com/office/powerpoint/2010/main" val="4061990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FC845B-8B68-1F36-7243-2E32CEA9B889}"/>
              </a:ext>
            </a:extLst>
          </p:cNvPr>
          <p:cNvSpPr>
            <a:spLocks noGrp="1"/>
          </p:cNvSpPr>
          <p:nvPr>
            <p:ph type="title"/>
          </p:nvPr>
        </p:nvSpPr>
        <p:spPr/>
        <p:txBody>
          <a:bodyPr/>
          <a:lstStyle/>
          <a:p>
            <a:r>
              <a:rPr lang="en-CH" dirty="0"/>
              <a:t>What are data structures?</a:t>
            </a:r>
          </a:p>
        </p:txBody>
      </p:sp>
      <p:sp>
        <p:nvSpPr>
          <p:cNvPr id="6" name="Content Placeholder 5">
            <a:extLst>
              <a:ext uri="{FF2B5EF4-FFF2-40B4-BE49-F238E27FC236}">
                <a16:creationId xmlns:a16="http://schemas.microsoft.com/office/drawing/2014/main" id="{933DE50D-0F92-E023-A07C-9566D5A9362D}"/>
              </a:ext>
            </a:extLst>
          </p:cNvPr>
          <p:cNvSpPr>
            <a:spLocks noGrp="1"/>
          </p:cNvSpPr>
          <p:nvPr>
            <p:ph idx="1"/>
          </p:nvPr>
        </p:nvSpPr>
        <p:spPr/>
        <p:txBody>
          <a:bodyPr>
            <a:normAutofit/>
          </a:bodyPr>
          <a:lstStyle/>
          <a:p>
            <a:r>
              <a:rPr lang="en-CH" dirty="0"/>
              <a:t>Which data structures do you know? write down, start with the ones they use 90% of the time, ask for more exotic ones</a:t>
            </a:r>
          </a:p>
          <a:p>
            <a:r>
              <a:rPr lang="en-US" dirty="0"/>
              <a:t>you could store data in a dictionary as a list — what makes you choose a data structure over another?</a:t>
            </a:r>
          </a:p>
          <a:p>
            <a:r>
              <a:rPr lang="en-US" dirty="0"/>
              <a:t>what are the things you need to take into account when thinking about data?</a:t>
            </a:r>
            <a:endParaRPr lang="en-CH" dirty="0"/>
          </a:p>
          <a:p>
            <a:endParaRPr lang="en-CH" dirty="0"/>
          </a:p>
        </p:txBody>
      </p:sp>
      <p:sp>
        <p:nvSpPr>
          <p:cNvPr id="2" name="Date Placeholder 1">
            <a:extLst>
              <a:ext uri="{FF2B5EF4-FFF2-40B4-BE49-F238E27FC236}">
                <a16:creationId xmlns:a16="http://schemas.microsoft.com/office/drawing/2014/main" id="{AAF6E97F-0A30-0297-9045-CD25412CC577}"/>
              </a:ext>
            </a:extLst>
          </p:cNvPr>
          <p:cNvSpPr>
            <a:spLocks noGrp="1"/>
          </p:cNvSpPr>
          <p:nvPr>
            <p:ph type="dt" sz="half" idx="10"/>
          </p:nvPr>
        </p:nvSpPr>
        <p:spPr/>
        <p:txBody>
          <a:bodyPr/>
          <a:lstStyle/>
          <a:p>
            <a:r>
              <a:rPr lang="de-CH"/>
              <a:t>July 2024, CC BY-SA 4.0</a:t>
            </a:r>
            <a:endParaRPr lang="en-US"/>
          </a:p>
        </p:txBody>
      </p:sp>
      <p:sp>
        <p:nvSpPr>
          <p:cNvPr id="3" name="Footer Placeholder 2">
            <a:extLst>
              <a:ext uri="{FF2B5EF4-FFF2-40B4-BE49-F238E27FC236}">
                <a16:creationId xmlns:a16="http://schemas.microsoft.com/office/drawing/2014/main" id="{37A261FF-EDBB-63E7-AE66-FBF73BDD4941}"/>
              </a:ext>
            </a:extLst>
          </p:cNvPr>
          <p:cNvSpPr>
            <a:spLocks noGrp="1"/>
          </p:cNvSpPr>
          <p:nvPr>
            <p:ph type="ftr" sz="quarter" idx="11"/>
          </p:nvPr>
        </p:nvSpPr>
        <p:spPr/>
        <p:txBody>
          <a:bodyPr/>
          <a:lstStyle/>
          <a:p>
            <a:r>
              <a:rPr lang="en-US"/>
              <a:t>Data, v1.0</a:t>
            </a:r>
          </a:p>
        </p:txBody>
      </p:sp>
      <p:sp>
        <p:nvSpPr>
          <p:cNvPr id="4" name="Slide Number Placeholder 3">
            <a:extLst>
              <a:ext uri="{FF2B5EF4-FFF2-40B4-BE49-F238E27FC236}">
                <a16:creationId xmlns:a16="http://schemas.microsoft.com/office/drawing/2014/main" id="{D2546849-0556-89E0-918D-E556EAF500CA}"/>
              </a:ext>
            </a:extLst>
          </p:cNvPr>
          <p:cNvSpPr>
            <a:spLocks noGrp="1"/>
          </p:cNvSpPr>
          <p:nvPr>
            <p:ph type="sldNum" sz="quarter" idx="12"/>
          </p:nvPr>
        </p:nvSpPr>
        <p:spPr/>
        <p:txBody>
          <a:bodyPr/>
          <a:lstStyle/>
          <a:p>
            <a:fld id="{EF79ADEA-B933-47CC-A4E9-04E6298B917C}" type="slidenum">
              <a:rPr lang="en-US" smtClean="0"/>
              <a:pPr/>
              <a:t>8</a:t>
            </a:fld>
            <a:endParaRPr lang="en-US"/>
          </a:p>
        </p:txBody>
      </p:sp>
      <p:sp>
        <p:nvSpPr>
          <p:cNvPr id="7" name="TextBox 6">
            <a:extLst>
              <a:ext uri="{FF2B5EF4-FFF2-40B4-BE49-F238E27FC236}">
                <a16:creationId xmlns:a16="http://schemas.microsoft.com/office/drawing/2014/main" id="{AC3B05DF-5033-4B56-7A56-C611416F3178}"/>
              </a:ext>
            </a:extLst>
          </p:cNvPr>
          <p:cNvSpPr txBox="1"/>
          <p:nvPr/>
        </p:nvSpPr>
        <p:spPr>
          <a:xfrm>
            <a:off x="8832304" y="692696"/>
            <a:ext cx="2088232" cy="646331"/>
          </a:xfrm>
          <a:prstGeom prst="rect">
            <a:avLst/>
          </a:prstGeom>
          <a:solidFill>
            <a:srgbClr val="FFFF00"/>
          </a:solidFill>
        </p:spPr>
        <p:txBody>
          <a:bodyPr wrap="square" rtlCol="0">
            <a:spAutoFit/>
          </a:bodyPr>
          <a:lstStyle/>
          <a:p>
            <a:r>
              <a:rPr lang="en-CH" dirty="0"/>
              <a:t>Not in a slide, this is an interactive part</a:t>
            </a:r>
          </a:p>
        </p:txBody>
      </p:sp>
    </p:spTree>
    <p:extLst>
      <p:ext uri="{BB962C8B-B14F-4D97-AF65-F5344CB8AC3E}">
        <p14:creationId xmlns:p14="http://schemas.microsoft.com/office/powerpoint/2010/main" val="1717558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FCD9-AF8E-A04C-9FB9-6BD7716CE367}"/>
              </a:ext>
            </a:extLst>
          </p:cNvPr>
          <p:cNvSpPr>
            <a:spLocks noGrp="1"/>
          </p:cNvSpPr>
          <p:nvPr>
            <p:ph type="title"/>
          </p:nvPr>
        </p:nvSpPr>
        <p:spPr/>
        <p:txBody>
          <a:bodyPr/>
          <a:lstStyle/>
          <a:p>
            <a:r>
              <a:rPr lang="en-CH" dirty="0"/>
              <a:t>What’s the problem with data?</a:t>
            </a:r>
          </a:p>
        </p:txBody>
      </p:sp>
      <p:sp>
        <p:nvSpPr>
          <p:cNvPr id="4" name="Date Placeholder 3">
            <a:extLst>
              <a:ext uri="{FF2B5EF4-FFF2-40B4-BE49-F238E27FC236}">
                <a16:creationId xmlns:a16="http://schemas.microsoft.com/office/drawing/2014/main" id="{9C3F6D2C-8568-75B2-5DA6-9D96D5E01790}"/>
              </a:ext>
            </a:extLst>
          </p:cNvPr>
          <p:cNvSpPr>
            <a:spLocks noGrp="1"/>
          </p:cNvSpPr>
          <p:nvPr>
            <p:ph type="dt" sz="half" idx="10"/>
          </p:nvPr>
        </p:nvSpPr>
        <p:spPr/>
        <p:txBody>
          <a:bodyPr/>
          <a:lstStyle/>
          <a:p>
            <a:r>
              <a:rPr lang="de-CH"/>
              <a:t>July 2024, CC BY-SA 4.0</a:t>
            </a:r>
            <a:endParaRPr lang="en-US"/>
          </a:p>
        </p:txBody>
      </p:sp>
      <p:sp>
        <p:nvSpPr>
          <p:cNvPr id="5" name="Footer Placeholder 4">
            <a:extLst>
              <a:ext uri="{FF2B5EF4-FFF2-40B4-BE49-F238E27FC236}">
                <a16:creationId xmlns:a16="http://schemas.microsoft.com/office/drawing/2014/main" id="{5F8ECBDF-014C-301E-2FD7-3574CD7C4F47}"/>
              </a:ext>
            </a:extLst>
          </p:cNvPr>
          <p:cNvSpPr>
            <a:spLocks noGrp="1"/>
          </p:cNvSpPr>
          <p:nvPr>
            <p:ph type="ftr" sz="quarter" idx="11"/>
          </p:nvPr>
        </p:nvSpPr>
        <p:spPr/>
        <p:txBody>
          <a:bodyPr/>
          <a:lstStyle/>
          <a:p>
            <a:r>
              <a:rPr lang="en-US"/>
              <a:t>Data, v1.0</a:t>
            </a:r>
          </a:p>
        </p:txBody>
      </p:sp>
      <p:sp>
        <p:nvSpPr>
          <p:cNvPr id="6" name="Slide Number Placeholder 5">
            <a:extLst>
              <a:ext uri="{FF2B5EF4-FFF2-40B4-BE49-F238E27FC236}">
                <a16:creationId xmlns:a16="http://schemas.microsoft.com/office/drawing/2014/main" id="{722BCDEC-892A-1E58-C606-12D7CD60B8AE}"/>
              </a:ext>
            </a:extLst>
          </p:cNvPr>
          <p:cNvSpPr>
            <a:spLocks noGrp="1"/>
          </p:cNvSpPr>
          <p:nvPr>
            <p:ph type="sldNum" sz="quarter" idx="12"/>
          </p:nvPr>
        </p:nvSpPr>
        <p:spPr/>
        <p:txBody>
          <a:bodyPr/>
          <a:lstStyle/>
          <a:p>
            <a:fld id="{EF79ADEA-B933-47CC-A4E9-04E6298B917C}" type="slidenum">
              <a:rPr lang="en-US" smtClean="0"/>
              <a:pPr/>
              <a:t>9</a:t>
            </a:fld>
            <a:r>
              <a:rPr lang="en-US" dirty="0"/>
              <a:t>d</a:t>
            </a:r>
          </a:p>
        </p:txBody>
      </p:sp>
      <p:sp>
        <p:nvSpPr>
          <p:cNvPr id="7" name="TextBox 6">
            <a:extLst>
              <a:ext uri="{FF2B5EF4-FFF2-40B4-BE49-F238E27FC236}">
                <a16:creationId xmlns:a16="http://schemas.microsoft.com/office/drawing/2014/main" id="{C6230424-2B71-979D-7CDE-C2DD613294FA}"/>
              </a:ext>
            </a:extLst>
          </p:cNvPr>
          <p:cNvSpPr txBox="1"/>
          <p:nvPr/>
        </p:nvSpPr>
        <p:spPr>
          <a:xfrm>
            <a:off x="8153400" y="193871"/>
            <a:ext cx="1975048" cy="923330"/>
          </a:xfrm>
          <a:prstGeom prst="rect">
            <a:avLst/>
          </a:prstGeom>
          <a:solidFill>
            <a:srgbClr val="FFFF00"/>
          </a:solidFill>
        </p:spPr>
        <p:txBody>
          <a:bodyPr wrap="square" rtlCol="0">
            <a:spAutoFit/>
          </a:bodyPr>
          <a:lstStyle/>
          <a:p>
            <a:r>
              <a:rPr lang="en-CH" dirty="0"/>
              <a:t>This is an open question to the class</a:t>
            </a:r>
          </a:p>
        </p:txBody>
      </p:sp>
      <p:grpSp>
        <p:nvGrpSpPr>
          <p:cNvPr id="9" name="Group 8">
            <a:extLst>
              <a:ext uri="{FF2B5EF4-FFF2-40B4-BE49-F238E27FC236}">
                <a16:creationId xmlns:a16="http://schemas.microsoft.com/office/drawing/2014/main" id="{EC2AF69A-F6CA-6E0B-D9FA-641A384D97BF}"/>
              </a:ext>
            </a:extLst>
          </p:cNvPr>
          <p:cNvGrpSpPr/>
          <p:nvPr/>
        </p:nvGrpSpPr>
        <p:grpSpPr>
          <a:xfrm>
            <a:off x="4676394" y="1440014"/>
            <a:ext cx="2839213" cy="4303548"/>
            <a:chOff x="1701801" y="2008201"/>
            <a:chExt cx="2362200" cy="2572266"/>
          </a:xfrm>
        </p:grpSpPr>
        <p:sp>
          <p:nvSpPr>
            <p:cNvPr id="10" name="Rectangle 9">
              <a:extLst>
                <a:ext uri="{FF2B5EF4-FFF2-40B4-BE49-F238E27FC236}">
                  <a16:creationId xmlns:a16="http://schemas.microsoft.com/office/drawing/2014/main" id="{5AB453F1-DA46-FEB4-7CEA-DF75D98B8402}"/>
                </a:ext>
              </a:extLst>
            </p:cNvPr>
            <p:cNvSpPr/>
            <p:nvPr/>
          </p:nvSpPr>
          <p:spPr>
            <a:xfrm>
              <a:off x="1701801" y="2514600"/>
              <a:ext cx="2362200" cy="2065867"/>
            </a:xfrm>
            <a:prstGeom prst="rect">
              <a:avLst/>
            </a:prstGeom>
            <a:solidFill>
              <a:schemeClr val="accent1">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CH" sz="2400" dirty="0">
                  <a:solidFill>
                    <a:schemeClr val="tx1"/>
                  </a:solidFill>
                </a:rPr>
                <a:t>Size</a:t>
              </a:r>
            </a:p>
            <a:p>
              <a:pPr marL="285744" indent="-285744">
                <a:buFont typeface="Arial" panose="020B0604020202020204" pitchFamily="34" charset="0"/>
                <a:buChar char="•"/>
              </a:pPr>
              <a:r>
                <a:rPr lang="en-CH" sz="2400" dirty="0">
                  <a:solidFill>
                    <a:schemeClr val="tx1"/>
                  </a:solidFill>
                </a:rPr>
                <a:t>Access ease</a:t>
              </a:r>
            </a:p>
            <a:p>
              <a:pPr marL="285744" indent="-285744">
                <a:buFont typeface="Arial" panose="020B0604020202020204" pitchFamily="34" charset="0"/>
                <a:buChar char="•"/>
              </a:pPr>
              <a:r>
                <a:rPr lang="en-CH" sz="2400" dirty="0">
                  <a:solidFill>
                    <a:schemeClr val="tx1"/>
                  </a:solidFill>
                </a:rPr>
                <a:t>Access time</a:t>
              </a:r>
            </a:p>
            <a:p>
              <a:endParaRPr lang="en-CH" sz="2400" dirty="0">
                <a:solidFill>
                  <a:schemeClr val="tx1"/>
                </a:solidFill>
              </a:endParaRPr>
            </a:p>
            <a:p>
              <a:pPr marL="285744" indent="-285744">
                <a:buFont typeface="Arial" panose="020B0604020202020204" pitchFamily="34" charset="0"/>
                <a:buChar char="•"/>
              </a:pPr>
              <a:endParaRPr lang="en-CH" sz="2400" dirty="0">
                <a:solidFill>
                  <a:schemeClr val="tx1"/>
                </a:solidFill>
              </a:endParaRPr>
            </a:p>
          </p:txBody>
        </p:sp>
        <p:sp>
          <p:nvSpPr>
            <p:cNvPr id="11" name="Rectangle 10">
              <a:extLst>
                <a:ext uri="{FF2B5EF4-FFF2-40B4-BE49-F238E27FC236}">
                  <a16:creationId xmlns:a16="http://schemas.microsoft.com/office/drawing/2014/main" id="{EDA606C9-9334-F634-EA14-D788E865293C}"/>
                </a:ext>
              </a:extLst>
            </p:cNvPr>
            <p:cNvSpPr/>
            <p:nvPr/>
          </p:nvSpPr>
          <p:spPr>
            <a:xfrm>
              <a:off x="1701801" y="2008201"/>
              <a:ext cx="2362200" cy="506399"/>
            </a:xfrm>
            <a:prstGeom prst="rect">
              <a:avLst/>
            </a:prstGeom>
            <a:solidFill>
              <a:schemeClr val="accent1">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Storage</a:t>
              </a:r>
            </a:p>
          </p:txBody>
        </p:sp>
      </p:grpSp>
      <p:grpSp>
        <p:nvGrpSpPr>
          <p:cNvPr id="12" name="Group 11">
            <a:extLst>
              <a:ext uri="{FF2B5EF4-FFF2-40B4-BE49-F238E27FC236}">
                <a16:creationId xmlns:a16="http://schemas.microsoft.com/office/drawing/2014/main" id="{08B8FCB8-0DED-2AD1-681A-872E2461567E}"/>
              </a:ext>
            </a:extLst>
          </p:cNvPr>
          <p:cNvGrpSpPr/>
          <p:nvPr/>
        </p:nvGrpSpPr>
        <p:grpSpPr>
          <a:xfrm>
            <a:off x="1078230" y="1440014"/>
            <a:ext cx="2839213" cy="4303548"/>
            <a:chOff x="2370668" y="2025135"/>
            <a:chExt cx="2362200" cy="2572266"/>
          </a:xfrm>
        </p:grpSpPr>
        <p:sp>
          <p:nvSpPr>
            <p:cNvPr id="13" name="Rectangle 12">
              <a:extLst>
                <a:ext uri="{FF2B5EF4-FFF2-40B4-BE49-F238E27FC236}">
                  <a16:creationId xmlns:a16="http://schemas.microsoft.com/office/drawing/2014/main" id="{BB0DADC1-C43A-2D9F-35A2-E86F8E1AAC09}"/>
                </a:ext>
              </a:extLst>
            </p:cNvPr>
            <p:cNvSpPr/>
            <p:nvPr/>
          </p:nvSpPr>
          <p:spPr>
            <a:xfrm>
              <a:off x="2370668" y="2531534"/>
              <a:ext cx="2362200" cy="2065867"/>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Organizing data so that analyses are easy</a:t>
              </a:r>
            </a:p>
            <a:p>
              <a:pPr marL="285744" indent="-285744">
                <a:buFont typeface="Arial" panose="020B0604020202020204" pitchFamily="34" charset="0"/>
                <a:buChar char="•"/>
              </a:pPr>
              <a:r>
                <a:rPr lang="en-US" sz="2400" dirty="0">
                  <a:solidFill>
                    <a:schemeClr val="tx1"/>
                  </a:solidFill>
                </a:rPr>
                <a:t>Efficient processing </a:t>
              </a:r>
            </a:p>
            <a:p>
              <a:pPr marL="285744" indent="-285744">
                <a:buFont typeface="Arial" panose="020B0604020202020204" pitchFamily="34" charset="0"/>
                <a:buChar char="•"/>
              </a:pPr>
              <a:r>
                <a:rPr lang="en-US" sz="2400" dirty="0">
                  <a:solidFill>
                    <a:schemeClr val="tx1"/>
                  </a:solidFill>
                </a:rPr>
                <a:t>(no for loops!)</a:t>
              </a:r>
            </a:p>
          </p:txBody>
        </p:sp>
        <p:sp>
          <p:nvSpPr>
            <p:cNvPr id="14" name="Rectangle 13">
              <a:extLst>
                <a:ext uri="{FF2B5EF4-FFF2-40B4-BE49-F238E27FC236}">
                  <a16:creationId xmlns:a16="http://schemas.microsoft.com/office/drawing/2014/main" id="{A4BAAD8B-12D3-3F52-344B-26B484E206AC}"/>
                </a:ext>
              </a:extLst>
            </p:cNvPr>
            <p:cNvSpPr/>
            <p:nvPr/>
          </p:nvSpPr>
          <p:spPr>
            <a:xfrm>
              <a:off x="2370668" y="2025135"/>
              <a:ext cx="2362200" cy="506400"/>
            </a:xfrm>
            <a:prstGeom prst="rect">
              <a:avLst/>
            </a:prstGeom>
            <a:solidFill>
              <a:schemeClr val="accent6">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Processing</a:t>
              </a:r>
              <a:endParaRPr lang="en-CH" b="1" dirty="0">
                <a:solidFill>
                  <a:schemeClr val="tx1"/>
                </a:solidFill>
              </a:endParaRPr>
            </a:p>
          </p:txBody>
        </p:sp>
      </p:grpSp>
      <p:grpSp>
        <p:nvGrpSpPr>
          <p:cNvPr id="15" name="Group 14">
            <a:extLst>
              <a:ext uri="{FF2B5EF4-FFF2-40B4-BE49-F238E27FC236}">
                <a16:creationId xmlns:a16="http://schemas.microsoft.com/office/drawing/2014/main" id="{E0610942-B8E8-1C2F-4563-17A4DBB5CCCB}"/>
              </a:ext>
            </a:extLst>
          </p:cNvPr>
          <p:cNvGrpSpPr/>
          <p:nvPr/>
        </p:nvGrpSpPr>
        <p:grpSpPr>
          <a:xfrm>
            <a:off x="8274558" y="1440014"/>
            <a:ext cx="2839213" cy="4303548"/>
            <a:chOff x="5283201" y="2074335"/>
            <a:chExt cx="2362200" cy="2523066"/>
          </a:xfrm>
        </p:grpSpPr>
        <p:sp>
          <p:nvSpPr>
            <p:cNvPr id="16" name="Rectangle 15">
              <a:extLst>
                <a:ext uri="{FF2B5EF4-FFF2-40B4-BE49-F238E27FC236}">
                  <a16:creationId xmlns:a16="http://schemas.microsoft.com/office/drawing/2014/main" id="{D5BAD3CE-5FE6-64CA-134F-1C669B6EC0DB}"/>
                </a:ext>
              </a:extLst>
            </p:cNvPr>
            <p:cNvSpPr/>
            <p:nvPr/>
          </p:nvSpPr>
          <p:spPr>
            <a:xfrm>
              <a:off x="5283201" y="2531534"/>
              <a:ext cx="2362200" cy="2065867"/>
            </a:xfrm>
            <a:prstGeom prst="rect">
              <a:avLst/>
            </a:prstGeom>
            <a:solidFill>
              <a:schemeClr val="accent2">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marL="285744" indent="-285744">
                <a:buFont typeface="Arial" panose="020B0604020202020204" pitchFamily="34" charset="0"/>
                <a:buChar char="•"/>
              </a:pPr>
              <a:r>
                <a:rPr lang="en-US" sz="2400" dirty="0">
                  <a:solidFill>
                    <a:schemeClr val="tx1"/>
                  </a:solidFill>
                </a:rPr>
                <a:t>Versioning</a:t>
              </a:r>
            </a:p>
            <a:p>
              <a:pPr marL="285744" indent="-285744">
                <a:buFont typeface="Arial" panose="020B0604020202020204" pitchFamily="34" charset="0"/>
                <a:buChar char="•"/>
              </a:pPr>
              <a:r>
                <a:rPr lang="en-US" sz="2400" dirty="0">
                  <a:solidFill>
                    <a:schemeClr val="tx1"/>
                  </a:solidFill>
                </a:rPr>
                <a:t>Lineage tracing (which script / other data was used to generate this?)</a:t>
              </a:r>
            </a:p>
            <a:p>
              <a:pPr marL="285744" indent="-285744">
                <a:buFont typeface="Arial" panose="020B0604020202020204" pitchFamily="34" charset="0"/>
                <a:buChar char="•"/>
              </a:pPr>
              <a:r>
                <a:rPr lang="en-US" sz="2400" dirty="0">
                  <a:solidFill>
                    <a:schemeClr val="tx1"/>
                  </a:solidFill>
                </a:rPr>
                <a:t>Ease of sharing</a:t>
              </a:r>
            </a:p>
          </p:txBody>
        </p:sp>
        <p:sp>
          <p:nvSpPr>
            <p:cNvPr id="17" name="Rectangle 16">
              <a:extLst>
                <a:ext uri="{FF2B5EF4-FFF2-40B4-BE49-F238E27FC236}">
                  <a16:creationId xmlns:a16="http://schemas.microsoft.com/office/drawing/2014/main" id="{FE970BEA-D60E-6D04-6AE9-49B6ECE82E7E}"/>
                </a:ext>
              </a:extLst>
            </p:cNvPr>
            <p:cNvSpPr/>
            <p:nvPr/>
          </p:nvSpPr>
          <p:spPr>
            <a:xfrm>
              <a:off x="5283201" y="2074335"/>
              <a:ext cx="2362200" cy="457200"/>
            </a:xfrm>
            <a:prstGeom prst="rect">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CH" sz="2400" b="1" dirty="0">
                  <a:solidFill>
                    <a:schemeClr val="tx1"/>
                  </a:solidFill>
                </a:rPr>
                <a:t>Reproducibility and collaboration</a:t>
              </a:r>
              <a:endParaRPr lang="en-CH" b="1" dirty="0">
                <a:solidFill>
                  <a:schemeClr val="tx1"/>
                </a:solidFill>
              </a:endParaRPr>
            </a:p>
          </p:txBody>
        </p:sp>
      </p:grpSp>
      <p:sp>
        <p:nvSpPr>
          <p:cNvPr id="21" name="TextBox 20">
            <a:extLst>
              <a:ext uri="{FF2B5EF4-FFF2-40B4-BE49-F238E27FC236}">
                <a16:creationId xmlns:a16="http://schemas.microsoft.com/office/drawing/2014/main" id="{0AF9F6BA-F2D2-2BD9-30ED-9FA31A7BEDC0}"/>
              </a:ext>
            </a:extLst>
          </p:cNvPr>
          <p:cNvSpPr txBox="1"/>
          <p:nvPr/>
        </p:nvSpPr>
        <p:spPr>
          <a:xfrm>
            <a:off x="407368" y="1976708"/>
            <a:ext cx="1975048" cy="923330"/>
          </a:xfrm>
          <a:prstGeom prst="rect">
            <a:avLst/>
          </a:prstGeom>
          <a:solidFill>
            <a:srgbClr val="FFFF00"/>
          </a:solidFill>
        </p:spPr>
        <p:txBody>
          <a:bodyPr wrap="square" rtlCol="0">
            <a:spAutoFit/>
          </a:bodyPr>
          <a:lstStyle/>
          <a:p>
            <a:r>
              <a:rPr lang="en-CH" dirty="0"/>
              <a:t>These are criteria for selecting a data structure</a:t>
            </a:r>
          </a:p>
        </p:txBody>
      </p:sp>
    </p:spTree>
    <p:extLst>
      <p:ext uri="{BB962C8B-B14F-4D97-AF65-F5344CB8AC3E}">
        <p14:creationId xmlns:p14="http://schemas.microsoft.com/office/powerpoint/2010/main" val="3227291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95979</TotalTime>
  <Words>3429</Words>
  <Application>Microsoft Macintosh PowerPoint</Application>
  <PresentationFormat>Widescreen</PresentationFormat>
  <Paragraphs>519</Paragraphs>
  <Slides>42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-apple-system</vt:lpstr>
      <vt:lpstr>Arial</vt:lpstr>
      <vt:lpstr>Calibri</vt:lpstr>
      <vt:lpstr>Calibri Light</vt:lpstr>
      <vt:lpstr>SegoeUI</vt:lpstr>
      <vt:lpstr>Office Theme</vt:lpstr>
      <vt:lpstr>Data class outline</vt:lpstr>
      <vt:lpstr>Goals (will be removed)</vt:lpstr>
      <vt:lpstr>PowerPoint Presentation</vt:lpstr>
      <vt:lpstr>Data types</vt:lpstr>
      <vt:lpstr>All the data structures</vt:lpstr>
      <vt:lpstr>Data structures</vt:lpstr>
      <vt:lpstr>PowerPoint Presentation</vt:lpstr>
      <vt:lpstr>What are data structures?</vt:lpstr>
      <vt:lpstr>What’s the problem with data?</vt:lpstr>
      <vt:lpstr>How performance scales: big-O</vt:lpstr>
      <vt:lpstr>How performance scales: big-O</vt:lpstr>
      <vt:lpstr>PowerPoint Presentation</vt:lpstr>
      <vt:lpstr>Example: Find common words</vt:lpstr>
      <vt:lpstr>Find common words, 2x for-loops implementation</vt:lpstr>
      <vt:lpstr>Find common words, sorted lists implementation</vt:lpstr>
      <vt:lpstr>Find common words, sets implementation</vt:lpstr>
      <vt:lpstr>Basic information about Python data structures </vt:lpstr>
      <vt:lpstr>Exercise</vt:lpstr>
      <vt:lpstr>NUMPY</vt:lpstr>
      <vt:lpstr>Numpy content draft</vt:lpstr>
      <vt:lpstr>NumPy – huh, yeah – what’s it good for?</vt:lpstr>
      <vt:lpstr>Array: an N-dim grid of homogenous data</vt:lpstr>
      <vt:lpstr>Strength 1: Memory organization</vt:lpstr>
      <vt:lpstr>Strength 2: Fast vectorized operations</vt:lpstr>
      <vt:lpstr>PowerPoint Presentation</vt:lpstr>
      <vt:lpstr>PowerPoint Presentation</vt:lpstr>
      <vt:lpstr>TABULAR DATA</vt:lpstr>
      <vt:lpstr>Tabular data</vt:lpstr>
      <vt:lpstr>Tabular data, the most common data format on the planet!</vt:lpstr>
      <vt:lpstr>What is tabular data?</vt:lpstr>
      <vt:lpstr>Storing tabular data</vt:lpstr>
      <vt:lpstr>Beyond numpy vectorization: Split-apply-combine</vt:lpstr>
      <vt:lpstr>PowerPoint Presentation</vt:lpstr>
      <vt:lpstr>Data organization</vt:lpstr>
      <vt:lpstr>PowerPoint Presentation</vt:lpstr>
      <vt:lpstr>PowerPoint Presentation</vt:lpstr>
      <vt:lpstr>Thank you!</vt:lpstr>
      <vt:lpstr>PowerPoint Presentation</vt:lpstr>
      <vt:lpstr>Lists</vt:lpstr>
      <vt:lpstr>PowerPoint Presentation</vt:lpstr>
      <vt:lpstr>Dictionaries (“hashmap”)</vt:lpstr>
      <vt:lpstr>All the data structures</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Pietro Berkes</cp:lastModifiedBy>
  <cp:revision>1164</cp:revision>
  <cp:lastPrinted>2017-08-28T05:46:03Z</cp:lastPrinted>
  <dcterms:created xsi:type="dcterms:W3CDTF">2010-10-01T16:09:12Z</dcterms:created>
  <dcterms:modified xsi:type="dcterms:W3CDTF">2024-07-16T08:55:33Z</dcterms:modified>
</cp:coreProperties>
</file>

<file path=docProps/thumbnail.jpeg>
</file>